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6858000" cx="12192000"/>
  <p:notesSz cx="6858000" cy="9144000"/>
  <p:embeddedFontLst>
    <p:embeddedFont>
      <p:font typeface="Lato"/>
      <p:regular r:id="rId28"/>
      <p:bold r:id="rId29"/>
      <p:italic r:id="rId30"/>
      <p:boldItalic r:id="rId31"/>
    </p:embeddedFont>
    <p:embeddedFont>
      <p:font typeface="Century Gothic"/>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6" roundtripDataSignature="AMtx7mg5CUHqtQYnGa4qXJdcY+s/wQkHw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Simon Maweu"/>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190D5E3-FDB1-419B-A5F4-45D29CF6BE12}">
  <a:tblStyle styleId="{7190D5E3-FDB1-419B-A5F4-45D29CF6BE12}" styleName="Table_0">
    <a:wholeTbl>
      <a:tcTxStyle b="off" i="off">
        <a:font>
          <a:latin typeface="Century Gothic"/>
          <a:ea typeface="Century Gothic"/>
          <a:cs typeface="Century Gothic"/>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2E6EA"/>
          </a:solidFill>
        </a:fill>
      </a:tcStyle>
    </a:wholeTbl>
    <a:band1H>
      <a:tcTxStyle/>
      <a:tcStyle>
        <a:fill>
          <a:solidFill>
            <a:srgbClr val="E4CAD2"/>
          </a:solidFill>
        </a:fill>
      </a:tcStyle>
    </a:band1H>
    <a:band2H>
      <a:tcTxStyle/>
    </a:band2H>
    <a:band1V>
      <a:tcTxStyle/>
      <a:tcStyle>
        <a:fill>
          <a:solidFill>
            <a:srgbClr val="E4CAD2"/>
          </a:solidFill>
        </a:fill>
      </a:tcStyle>
    </a:band1V>
    <a:band2V>
      <a:tcTxStyle/>
    </a:band2V>
    <a:lastCol>
      <a:tcTxStyle b="on" i="off">
        <a:font>
          <a:latin typeface="Century Gothic"/>
          <a:ea typeface="Century Gothic"/>
          <a:cs typeface="Century Gothic"/>
        </a:font>
        <a:schemeClr val="lt1"/>
      </a:tcTxStyle>
      <a:tcStyle>
        <a:fill>
          <a:solidFill>
            <a:schemeClr val="accent1"/>
          </a:solidFill>
        </a:fill>
      </a:tcStyle>
    </a:lastCol>
    <a:firstCol>
      <a:tcTxStyle b="on" i="off">
        <a:font>
          <a:latin typeface="Century Gothic"/>
          <a:ea typeface="Century Gothic"/>
          <a:cs typeface="Century Gothic"/>
        </a:font>
        <a:schemeClr val="lt1"/>
      </a:tcTxStyle>
      <a:tcStyle>
        <a:fill>
          <a:solidFill>
            <a:schemeClr val="accent1"/>
          </a:solidFill>
        </a:fill>
      </a:tcStyle>
    </a:firstCol>
    <a:lastRow>
      <a:tcTxStyle b="on" i="off">
        <a:font>
          <a:latin typeface="Century Gothic"/>
          <a:ea typeface="Century Gothic"/>
          <a:cs typeface="Century Gothic"/>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entury Gothic"/>
          <a:ea typeface="Century Gothic"/>
          <a:cs typeface="Century Gothic"/>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Lato-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5.xml"/><Relationship Id="rId33" Type="http://schemas.openxmlformats.org/officeDocument/2006/relationships/font" Target="fonts/CenturyGothic-bold.fntdata"/><Relationship Id="rId10" Type="http://schemas.openxmlformats.org/officeDocument/2006/relationships/slide" Target="slides/slide4.xml"/><Relationship Id="rId32" Type="http://schemas.openxmlformats.org/officeDocument/2006/relationships/font" Target="fonts/CenturyGothic-regular.fntdata"/><Relationship Id="rId13" Type="http://schemas.openxmlformats.org/officeDocument/2006/relationships/slide" Target="slides/slide7.xml"/><Relationship Id="rId35" Type="http://schemas.openxmlformats.org/officeDocument/2006/relationships/font" Target="fonts/CenturyGothic-boldItalic.fntdata"/><Relationship Id="rId12" Type="http://schemas.openxmlformats.org/officeDocument/2006/relationships/slide" Target="slides/slide6.xml"/><Relationship Id="rId34" Type="http://schemas.openxmlformats.org/officeDocument/2006/relationships/font" Target="fonts/CenturyGothic-italic.fntdata"/><Relationship Id="rId15" Type="http://schemas.openxmlformats.org/officeDocument/2006/relationships/slide" Target="slides/slide9.xml"/><Relationship Id="rId14" Type="http://schemas.openxmlformats.org/officeDocument/2006/relationships/slide" Target="slides/slide8.xml"/><Relationship Id="rId36" Type="http://customschemas.google.com/relationships/presentationmetadata" Target="meta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7-25T06:48:19.033">
    <p:pos x="10" y="10"/>
    <p:text/>
    <p:extLst>
      <p:ext uri="{C676402C-5697-4E1C-873F-D02D1690AC5C}">
        <p15:threadingInfo timeZoneBias="0"/>
      </p:ext>
      <p:ext uri="http://customooxmlschemas.google.com/">
        <go:slidesCustomData xmlns:go="http://customooxmlschemas.google.com/" commentPostId="AAABnxkIQNc"/>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7-25T08:43:24.729">
    <p:pos x="10" y="10"/>
    <p:text/>
    <p:extLst>
      <p:ext uri="{C676402C-5697-4E1C-873F-D02D1690AC5C}">
        <p15:threadingInfo timeZoneBias="0"/>
      </p:ext>
      <p:ext uri="http://customooxmlschemas.google.com/">
        <go:slidesCustomData xmlns:go="http://customooxmlschemas.google.com/" commentPostId="AAABnxkIQNY"/>
      </p:ext>
    </p:extLst>
  </p:cm>
</p:cmLst>
</file>

<file path=ppt/media/image1.png>
</file>

<file path=ppt/media/image10.png>
</file>

<file path=ppt/media/image11.png>
</file>

<file path=ppt/media/image12.jpg>
</file>

<file path=ppt/media/image13.png>
</file>

<file path=ppt/media/image14.jpg>
</file>

<file path=ppt/media/image15.png>
</file>

<file path=ppt/media/image16.jpg>
</file>

<file path=ppt/media/image17.jpg>
</file>

<file path=ppt/media/image18.jpg>
</file>

<file path=ppt/media/image19.jpg>
</file>

<file path=ppt/media/image20.jpg>
</file>

<file path=ppt/media/image21.jp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37177dde65f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37177dde65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37177dde65f_0_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37177dde65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37177dde65f_0_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37177dde65f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37177dde65f_0_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37177dde65f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 name="Shape 22"/>
        <p:cNvGrpSpPr/>
        <p:nvPr/>
      </p:nvGrpSpPr>
      <p:grpSpPr>
        <a:xfrm>
          <a:off x="0" y="0"/>
          <a:ext cx="0" cy="0"/>
          <a:chOff x="0" y="0"/>
          <a:chExt cx="0" cy="0"/>
        </a:xfrm>
      </p:grpSpPr>
      <p:grpSp>
        <p:nvGrpSpPr>
          <p:cNvPr id="23" name="Google Shape;23;p19"/>
          <p:cNvGrpSpPr/>
          <p:nvPr/>
        </p:nvGrpSpPr>
        <p:grpSpPr>
          <a:xfrm>
            <a:off x="0" y="0"/>
            <a:ext cx="12192000" cy="6858000"/>
            <a:chOff x="0" y="0"/>
            <a:chExt cx="12192000" cy="6858000"/>
          </a:xfrm>
        </p:grpSpPr>
        <p:sp>
          <p:nvSpPr>
            <p:cNvPr id="24" name="Google Shape;24;p1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6" name="Google Shape;26;p19"/>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9"/>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28" name="Google Shape;28;p19"/>
          <p:cNvSpPr txBox="1"/>
          <p:nvPr>
            <p:ph idx="10" type="dt"/>
          </p:nvPr>
        </p:nvSpPr>
        <p:spPr>
          <a:xfrm rot="5400000">
            <a:off x="10158984" y="1792224"/>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9"/>
          <p:cNvSpPr txBox="1"/>
          <p:nvPr>
            <p:ph idx="11" type="ftr"/>
          </p:nvPr>
        </p:nvSpPr>
        <p:spPr>
          <a:xfrm rot="5400000">
            <a:off x="8951976" y="3227832"/>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20" name="Shape 120"/>
        <p:cNvGrpSpPr/>
        <p:nvPr/>
      </p:nvGrpSpPr>
      <p:grpSpPr>
        <a:xfrm>
          <a:off x="0" y="0"/>
          <a:ext cx="0" cy="0"/>
          <a:chOff x="0" y="0"/>
          <a:chExt cx="0" cy="0"/>
        </a:xfrm>
      </p:grpSpPr>
      <p:grpSp>
        <p:nvGrpSpPr>
          <p:cNvPr id="121" name="Google Shape;121;p28"/>
          <p:cNvGrpSpPr/>
          <p:nvPr/>
        </p:nvGrpSpPr>
        <p:grpSpPr>
          <a:xfrm>
            <a:off x="0" y="0"/>
            <a:ext cx="12192000" cy="6858000"/>
            <a:chOff x="0" y="0"/>
            <a:chExt cx="12192000" cy="6858000"/>
          </a:xfrm>
        </p:grpSpPr>
        <p:sp>
          <p:nvSpPr>
            <p:cNvPr id="122" name="Google Shape;122;p2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8"/>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8"/>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8"/>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8"/>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8"/>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8"/>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8"/>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0" name="Google Shape;130;p2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1" name="Google Shape;131;p28"/>
          <p:cNvSpPr txBox="1"/>
          <p:nvPr>
            <p:ph type="title"/>
          </p:nvPr>
        </p:nvSpPr>
        <p:spPr>
          <a:xfrm>
            <a:off x="1154954" y="4969927"/>
            <a:ext cx="8825659"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8"/>
          <p:cNvSpPr/>
          <p:nvPr>
            <p:ph idx="2" type="pic"/>
          </p:nvPr>
        </p:nvSpPr>
        <p:spPr>
          <a:xfrm>
            <a:off x="1154954" y="685800"/>
            <a:ext cx="8825659" cy="3429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33" name="Google Shape;133;p28"/>
          <p:cNvSpPr txBox="1"/>
          <p:nvPr>
            <p:ph idx="1" type="body"/>
          </p:nvPr>
        </p:nvSpPr>
        <p:spPr>
          <a:xfrm>
            <a:off x="1154954" y="5536665"/>
            <a:ext cx="8825658"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34" name="Google Shape;134;p2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2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138" name="Shape 138"/>
        <p:cNvGrpSpPr/>
        <p:nvPr/>
      </p:nvGrpSpPr>
      <p:grpSpPr>
        <a:xfrm>
          <a:off x="0" y="0"/>
          <a:ext cx="0" cy="0"/>
          <a:chOff x="0" y="0"/>
          <a:chExt cx="0" cy="0"/>
        </a:xfrm>
      </p:grpSpPr>
      <p:grpSp>
        <p:nvGrpSpPr>
          <p:cNvPr id="139" name="Google Shape;139;p29"/>
          <p:cNvGrpSpPr/>
          <p:nvPr/>
        </p:nvGrpSpPr>
        <p:grpSpPr>
          <a:xfrm>
            <a:off x="0" y="0"/>
            <a:ext cx="12192000" cy="6858000"/>
            <a:chOff x="0" y="0"/>
            <a:chExt cx="12192000" cy="6858000"/>
          </a:xfrm>
        </p:grpSpPr>
        <p:sp>
          <p:nvSpPr>
            <p:cNvPr id="140" name="Google Shape;140;p2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9"/>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9"/>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9"/>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9"/>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9"/>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9"/>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9"/>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48" name="Google Shape;148;p2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9" name="Google Shape;149;p29"/>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9"/>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51" name="Google Shape;151;p2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2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2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55" name="Shape 155"/>
        <p:cNvGrpSpPr/>
        <p:nvPr/>
      </p:nvGrpSpPr>
      <p:grpSpPr>
        <a:xfrm>
          <a:off x="0" y="0"/>
          <a:ext cx="0" cy="0"/>
          <a:chOff x="0" y="0"/>
          <a:chExt cx="0" cy="0"/>
        </a:xfrm>
      </p:grpSpPr>
      <p:grpSp>
        <p:nvGrpSpPr>
          <p:cNvPr id="156" name="Google Shape;156;p30"/>
          <p:cNvGrpSpPr/>
          <p:nvPr/>
        </p:nvGrpSpPr>
        <p:grpSpPr>
          <a:xfrm>
            <a:off x="0" y="0"/>
            <a:ext cx="12192000" cy="6858000"/>
            <a:chOff x="0" y="0"/>
            <a:chExt cx="12192000" cy="6858000"/>
          </a:xfrm>
        </p:grpSpPr>
        <p:sp>
          <p:nvSpPr>
            <p:cNvPr id="157" name="Google Shape;157;p3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0"/>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0"/>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5" name="Google Shape;165;p3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6" name="Google Shape;166;p30"/>
          <p:cNvSpPr txBox="1"/>
          <p:nvPr/>
        </p:nvSpPr>
        <p:spPr>
          <a:xfrm>
            <a:off x="881566" y="607336"/>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a:solidFill>
                  <a:srgbClr val="EE52A4"/>
                </a:solidFill>
                <a:latin typeface="Arial"/>
                <a:ea typeface="Arial"/>
                <a:cs typeface="Arial"/>
                <a:sym typeface="Arial"/>
              </a:rPr>
              <a:t>“</a:t>
            </a:r>
            <a:endParaRPr/>
          </a:p>
        </p:txBody>
      </p:sp>
      <p:sp>
        <p:nvSpPr>
          <p:cNvPr id="167" name="Google Shape;167;p30"/>
          <p:cNvSpPr txBox="1"/>
          <p:nvPr/>
        </p:nvSpPr>
        <p:spPr>
          <a:xfrm>
            <a:off x="9884458" y="2613787"/>
            <a:ext cx="652763"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a:solidFill>
                  <a:srgbClr val="EE52A4"/>
                </a:solidFill>
                <a:latin typeface="Arial"/>
                <a:ea typeface="Arial"/>
                <a:cs typeface="Arial"/>
                <a:sym typeface="Arial"/>
              </a:rPr>
              <a:t>”</a:t>
            </a:r>
            <a:endParaRPr/>
          </a:p>
        </p:txBody>
      </p:sp>
      <p:sp>
        <p:nvSpPr>
          <p:cNvPr id="168" name="Google Shape;168;p30"/>
          <p:cNvSpPr txBox="1"/>
          <p:nvPr>
            <p:ph type="title"/>
          </p:nvPr>
        </p:nvSpPr>
        <p:spPr>
          <a:xfrm>
            <a:off x="1581878" y="982134"/>
            <a:ext cx="8453906" cy="269663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30"/>
          <p:cNvSpPr txBox="1"/>
          <p:nvPr>
            <p:ph idx="1" type="body"/>
          </p:nvPr>
        </p:nvSpPr>
        <p:spPr>
          <a:xfrm>
            <a:off x="1945945" y="3678766"/>
            <a:ext cx="773121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EE52A4"/>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0" name="Google Shape;170;p30"/>
          <p:cNvSpPr txBox="1"/>
          <p:nvPr>
            <p:ph idx="2" type="body"/>
          </p:nvPr>
        </p:nvSpPr>
        <p:spPr>
          <a:xfrm>
            <a:off x="1154954" y="5029199"/>
            <a:ext cx="9244897" cy="997857"/>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1" name="Google Shape;171;p3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2" name="Google Shape;172;p3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3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175" name="Shape 175"/>
        <p:cNvGrpSpPr/>
        <p:nvPr/>
      </p:nvGrpSpPr>
      <p:grpSpPr>
        <a:xfrm>
          <a:off x="0" y="0"/>
          <a:ext cx="0" cy="0"/>
          <a:chOff x="0" y="0"/>
          <a:chExt cx="0" cy="0"/>
        </a:xfrm>
      </p:grpSpPr>
      <p:grpSp>
        <p:nvGrpSpPr>
          <p:cNvPr id="176" name="Google Shape;176;p31"/>
          <p:cNvGrpSpPr/>
          <p:nvPr/>
        </p:nvGrpSpPr>
        <p:grpSpPr>
          <a:xfrm>
            <a:off x="0" y="0"/>
            <a:ext cx="12192000" cy="6858000"/>
            <a:chOff x="0" y="0"/>
            <a:chExt cx="12192000" cy="6858000"/>
          </a:xfrm>
        </p:grpSpPr>
        <p:sp>
          <p:nvSpPr>
            <p:cNvPr id="177" name="Google Shape;177;p3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1"/>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1"/>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5" name="Google Shape;185;p3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86" name="Google Shape;186;p31"/>
          <p:cNvSpPr txBox="1"/>
          <p:nvPr>
            <p:ph type="title"/>
          </p:nvPr>
        </p:nvSpPr>
        <p:spPr>
          <a:xfrm>
            <a:off x="1154954" y="2370667"/>
            <a:ext cx="8825660" cy="182251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7" name="Google Shape;187;p31"/>
          <p:cNvSpPr txBox="1"/>
          <p:nvPr>
            <p:ph idx="1" type="body"/>
          </p:nvPr>
        </p:nvSpPr>
        <p:spPr>
          <a:xfrm>
            <a:off x="1154954" y="5024967"/>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88" name="Google Shape;188;p3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9" name="Google Shape;189;p3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0" name="Google Shape;190;p3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92" name="Shape 192"/>
        <p:cNvGrpSpPr/>
        <p:nvPr/>
      </p:nvGrpSpPr>
      <p:grpSpPr>
        <a:xfrm>
          <a:off x="0" y="0"/>
          <a:ext cx="0" cy="0"/>
          <a:chOff x="0" y="0"/>
          <a:chExt cx="0" cy="0"/>
        </a:xfrm>
      </p:grpSpPr>
      <p:sp>
        <p:nvSpPr>
          <p:cNvPr id="193" name="Google Shape;193;p32"/>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4" name="Google Shape;194;p32"/>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5" name="Google Shape;195;p32"/>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6" name="Google Shape;196;p32"/>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7" name="Google Shape;197;p32"/>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8" name="Google Shape;198;p32"/>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9" name="Google Shape;199;p32"/>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00" name="Google Shape;200;p32"/>
          <p:cNvCxnSpPr/>
          <p:nvPr/>
        </p:nvCxnSpPr>
        <p:spPr>
          <a:xfrm>
            <a:off x="440397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01" name="Google Shape;201;p32"/>
          <p:cNvCxnSpPr/>
          <p:nvPr/>
        </p:nvCxnSpPr>
        <p:spPr>
          <a:xfrm>
            <a:off x="777240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02" name="Google Shape;202;p3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3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4" name="Google Shape;204;p3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05" name="Shape 205"/>
        <p:cNvGrpSpPr/>
        <p:nvPr/>
      </p:nvGrpSpPr>
      <p:grpSpPr>
        <a:xfrm>
          <a:off x="0" y="0"/>
          <a:ext cx="0" cy="0"/>
          <a:chOff x="0" y="0"/>
          <a:chExt cx="0" cy="0"/>
        </a:xfrm>
      </p:grpSpPr>
      <p:sp>
        <p:nvSpPr>
          <p:cNvPr id="206" name="Google Shape;206;p33"/>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33"/>
          <p:cNvSpPr txBox="1"/>
          <p:nvPr>
            <p:ph idx="1" type="body"/>
          </p:nvPr>
        </p:nvSpPr>
        <p:spPr>
          <a:xfrm>
            <a:off x="1154954" y="4532844"/>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8" name="Google Shape;208;p33"/>
          <p:cNvSpPr/>
          <p:nvPr>
            <p:ph idx="2" type="pic"/>
          </p:nvPr>
        </p:nvSpPr>
        <p:spPr>
          <a:xfrm>
            <a:off x="1334553"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09" name="Google Shape;209;p33"/>
          <p:cNvSpPr txBox="1"/>
          <p:nvPr>
            <p:ph idx="3" type="body"/>
          </p:nvPr>
        </p:nvSpPr>
        <p:spPr>
          <a:xfrm>
            <a:off x="1154954" y="5109106"/>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0" name="Google Shape;210;p33"/>
          <p:cNvSpPr txBox="1"/>
          <p:nvPr>
            <p:ph idx="4" type="body"/>
          </p:nvPr>
        </p:nvSpPr>
        <p:spPr>
          <a:xfrm>
            <a:off x="4568865" y="4532844"/>
            <a:ext cx="3050438" cy="576263"/>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1" name="Google Shape;211;p33"/>
          <p:cNvSpPr/>
          <p:nvPr>
            <p:ph idx="5" type="pic"/>
          </p:nvPr>
        </p:nvSpPr>
        <p:spPr>
          <a:xfrm>
            <a:off x="4748462" y="2603500"/>
            <a:ext cx="2691243"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2" name="Google Shape;212;p33"/>
          <p:cNvSpPr txBox="1"/>
          <p:nvPr>
            <p:ph idx="6" type="body"/>
          </p:nvPr>
        </p:nvSpPr>
        <p:spPr>
          <a:xfrm>
            <a:off x="4570172" y="5109105"/>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3" name="Google Shape;213;p33"/>
          <p:cNvSpPr txBox="1"/>
          <p:nvPr>
            <p:ph idx="7" type="body"/>
          </p:nvPr>
        </p:nvSpPr>
        <p:spPr>
          <a:xfrm>
            <a:off x="7982775" y="4532845"/>
            <a:ext cx="305109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4" name="Google Shape;214;p33"/>
          <p:cNvSpPr/>
          <p:nvPr>
            <p:ph idx="8" type="pic"/>
          </p:nvPr>
        </p:nvSpPr>
        <p:spPr>
          <a:xfrm>
            <a:off x="8163031"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5" name="Google Shape;215;p33"/>
          <p:cNvSpPr txBox="1"/>
          <p:nvPr>
            <p:ph idx="9" type="body"/>
          </p:nvPr>
        </p:nvSpPr>
        <p:spPr>
          <a:xfrm>
            <a:off x="7982775" y="5109104"/>
            <a:ext cx="3051096"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16" name="Google Shape;216;p33"/>
          <p:cNvCxnSpPr/>
          <p:nvPr/>
        </p:nvCxnSpPr>
        <p:spPr>
          <a:xfrm>
            <a:off x="440583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17" name="Google Shape;217;p33"/>
          <p:cNvCxnSpPr/>
          <p:nvPr/>
        </p:nvCxnSpPr>
        <p:spPr>
          <a:xfrm>
            <a:off x="7797802"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18" name="Google Shape;218;p3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9" name="Google Shape;219;p33"/>
          <p:cNvSpPr txBox="1"/>
          <p:nvPr>
            <p:ph idx="11" type="ftr"/>
          </p:nvPr>
        </p:nvSpPr>
        <p:spPr>
          <a:xfrm>
            <a:off x="561111" y="6391838"/>
            <a:ext cx="3644282"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0" name="Google Shape;220;p3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1" name="Shape 221"/>
        <p:cNvGrpSpPr/>
        <p:nvPr/>
      </p:nvGrpSpPr>
      <p:grpSpPr>
        <a:xfrm>
          <a:off x="0" y="0"/>
          <a:ext cx="0" cy="0"/>
          <a:chOff x="0" y="0"/>
          <a:chExt cx="0" cy="0"/>
        </a:xfrm>
      </p:grpSpPr>
      <p:sp>
        <p:nvSpPr>
          <p:cNvPr id="222" name="Google Shape;222;p34"/>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34"/>
          <p:cNvSpPr txBox="1"/>
          <p:nvPr>
            <p:ph idx="1" type="body"/>
          </p:nvPr>
        </p:nvSpPr>
        <p:spPr>
          <a:xfrm rot="5400000">
            <a:off x="3859634" y="-101179"/>
            <a:ext cx="3416300" cy="882565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24" name="Google Shape;224;p34"/>
          <p:cNvSpPr txBox="1"/>
          <p:nvPr>
            <p:ph idx="10" type="dt"/>
          </p:nvPr>
        </p:nvSpPr>
        <p:spPr>
          <a:xfrm>
            <a:off x="10695439"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5" name="Google Shape;225;p3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3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27" name="Shape 227"/>
        <p:cNvGrpSpPr/>
        <p:nvPr/>
      </p:nvGrpSpPr>
      <p:grpSpPr>
        <a:xfrm>
          <a:off x="0" y="0"/>
          <a:ext cx="0" cy="0"/>
          <a:chOff x="0" y="0"/>
          <a:chExt cx="0" cy="0"/>
        </a:xfrm>
      </p:grpSpPr>
      <p:grpSp>
        <p:nvGrpSpPr>
          <p:cNvPr id="228" name="Google Shape;228;p35"/>
          <p:cNvGrpSpPr/>
          <p:nvPr/>
        </p:nvGrpSpPr>
        <p:grpSpPr>
          <a:xfrm>
            <a:off x="0" y="0"/>
            <a:ext cx="12192000" cy="6858000"/>
            <a:chOff x="0" y="0"/>
            <a:chExt cx="12192000" cy="6858000"/>
          </a:xfrm>
        </p:grpSpPr>
        <p:sp>
          <p:nvSpPr>
            <p:cNvPr id="229" name="Google Shape;229;p3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5"/>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5"/>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38" name="Google Shape;238;p35"/>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39" name="Google Shape;239;p35"/>
          <p:cNvSpPr txBox="1"/>
          <p:nvPr>
            <p:ph type="title"/>
          </p:nvPr>
        </p:nvSpPr>
        <p:spPr>
          <a:xfrm rot="5400000">
            <a:off x="6915923" y="2947780"/>
            <a:ext cx="4748590" cy="140996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0" name="Google Shape;240;p35"/>
          <p:cNvSpPr txBox="1"/>
          <p:nvPr>
            <p:ph idx="1" type="body"/>
          </p:nvPr>
        </p:nvSpPr>
        <p:spPr>
          <a:xfrm rot="5400000">
            <a:off x="1908672" y="524749"/>
            <a:ext cx="4748590" cy="625602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41" name="Google Shape;241;p35"/>
          <p:cNvSpPr txBox="1"/>
          <p:nvPr>
            <p:ph idx="10" type="dt"/>
          </p:nvPr>
        </p:nvSpPr>
        <p:spPr>
          <a:xfrm>
            <a:off x="10653104" y="6391838"/>
            <a:ext cx="992135"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2" name="Google Shape;242;p3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3" name="Google Shape;243;p3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2" name="Shape 32"/>
        <p:cNvGrpSpPr/>
        <p:nvPr/>
      </p:nvGrpSpPr>
      <p:grpSpPr>
        <a:xfrm>
          <a:off x="0" y="0"/>
          <a:ext cx="0" cy="0"/>
          <a:chOff x="0" y="0"/>
          <a:chExt cx="0" cy="0"/>
        </a:xfrm>
      </p:grpSpPr>
      <p:sp>
        <p:nvSpPr>
          <p:cNvPr id="33" name="Google Shape;33;p2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0"/>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35" name="Google Shape;35;p2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2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8" name="Shape 38"/>
        <p:cNvGrpSpPr/>
        <p:nvPr/>
      </p:nvGrpSpPr>
      <p:grpSpPr>
        <a:xfrm>
          <a:off x="0" y="0"/>
          <a:ext cx="0" cy="0"/>
          <a:chOff x="0" y="0"/>
          <a:chExt cx="0" cy="0"/>
        </a:xfrm>
      </p:grpSpPr>
      <p:grpSp>
        <p:nvGrpSpPr>
          <p:cNvPr id="39" name="Google Shape;39;p21"/>
          <p:cNvGrpSpPr/>
          <p:nvPr/>
        </p:nvGrpSpPr>
        <p:grpSpPr>
          <a:xfrm>
            <a:off x="0" y="0"/>
            <a:ext cx="12192000" cy="6858000"/>
            <a:chOff x="0" y="0"/>
            <a:chExt cx="12192000" cy="6858000"/>
          </a:xfrm>
        </p:grpSpPr>
        <p:sp>
          <p:nvSpPr>
            <p:cNvPr id="40" name="Google Shape;40;p2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1"/>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1"/>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48" name="Google Shape;48;p21"/>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0" name="Google Shape;50;p21"/>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1"/>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52" name="Google Shape;52;p2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6" name="Shape 56"/>
        <p:cNvGrpSpPr/>
        <p:nvPr/>
      </p:nvGrpSpPr>
      <p:grpSpPr>
        <a:xfrm>
          <a:off x="0" y="0"/>
          <a:ext cx="0" cy="0"/>
          <a:chOff x="0" y="0"/>
          <a:chExt cx="0" cy="0"/>
        </a:xfrm>
      </p:grpSpPr>
      <p:sp>
        <p:nvSpPr>
          <p:cNvPr id="57" name="Google Shape;57;p2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2"/>
          <p:cNvSpPr txBox="1"/>
          <p:nvPr>
            <p:ph idx="1" type="body"/>
          </p:nvPr>
        </p:nvSpPr>
        <p:spPr>
          <a:xfrm>
            <a:off x="1154954" y="2603500"/>
            <a:ext cx="4825158" cy="341630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9" name="Google Shape;59;p22"/>
          <p:cNvSpPr txBox="1"/>
          <p:nvPr>
            <p:ph idx="2" type="body"/>
          </p:nvPr>
        </p:nvSpPr>
        <p:spPr>
          <a:xfrm>
            <a:off x="6208712" y="2603500"/>
            <a:ext cx="48251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0" name="Google Shape;60;p2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2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3" name="Shape 63"/>
        <p:cNvGrpSpPr/>
        <p:nvPr/>
      </p:nvGrpSpPr>
      <p:grpSpPr>
        <a:xfrm>
          <a:off x="0" y="0"/>
          <a:ext cx="0" cy="0"/>
          <a:chOff x="0" y="0"/>
          <a:chExt cx="0" cy="0"/>
        </a:xfrm>
      </p:grpSpPr>
      <p:sp>
        <p:nvSpPr>
          <p:cNvPr id="64" name="Google Shape;64;p2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3"/>
          <p:cNvSpPr txBox="1"/>
          <p:nvPr>
            <p:ph idx="1" type="body"/>
          </p:nvPr>
        </p:nvSpPr>
        <p:spPr>
          <a:xfrm>
            <a:off x="1154954" y="2603500"/>
            <a:ext cx="4825157"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6" name="Google Shape;66;p23"/>
          <p:cNvSpPr txBox="1"/>
          <p:nvPr>
            <p:ph idx="2" type="body"/>
          </p:nvPr>
        </p:nvSpPr>
        <p:spPr>
          <a:xfrm>
            <a:off x="1154954" y="3179762"/>
            <a:ext cx="4825158"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7" name="Google Shape;67;p23"/>
          <p:cNvSpPr txBox="1"/>
          <p:nvPr>
            <p:ph idx="3" type="body"/>
          </p:nvPr>
        </p:nvSpPr>
        <p:spPr>
          <a:xfrm>
            <a:off x="6208712" y="2603500"/>
            <a:ext cx="482515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8" name="Google Shape;68;p23"/>
          <p:cNvSpPr txBox="1"/>
          <p:nvPr>
            <p:ph idx="4" type="body"/>
          </p:nvPr>
        </p:nvSpPr>
        <p:spPr>
          <a:xfrm>
            <a:off x="6208712" y="3179762"/>
            <a:ext cx="4825159"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69" name="Google Shape;69;p2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2" name="Shape 72"/>
        <p:cNvGrpSpPr/>
        <p:nvPr/>
      </p:nvGrpSpPr>
      <p:grpSpPr>
        <a:xfrm>
          <a:off x="0" y="0"/>
          <a:ext cx="0" cy="0"/>
          <a:chOff x="0" y="0"/>
          <a:chExt cx="0" cy="0"/>
        </a:xfrm>
      </p:grpSpPr>
      <p:sp>
        <p:nvSpPr>
          <p:cNvPr id="73" name="Google Shape;73;p2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77" name="Shape 77"/>
        <p:cNvGrpSpPr/>
        <p:nvPr/>
      </p:nvGrpSpPr>
      <p:grpSpPr>
        <a:xfrm>
          <a:off x="0" y="0"/>
          <a:ext cx="0" cy="0"/>
          <a:chOff x="0" y="0"/>
          <a:chExt cx="0" cy="0"/>
        </a:xfrm>
      </p:grpSpPr>
      <p:sp>
        <p:nvSpPr>
          <p:cNvPr id="78" name="Google Shape;78;p2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82" name="Shape 82"/>
        <p:cNvGrpSpPr/>
        <p:nvPr/>
      </p:nvGrpSpPr>
      <p:grpSpPr>
        <a:xfrm>
          <a:off x="0" y="0"/>
          <a:ext cx="0" cy="0"/>
          <a:chOff x="0" y="0"/>
          <a:chExt cx="0" cy="0"/>
        </a:xfrm>
      </p:grpSpPr>
      <p:grpSp>
        <p:nvGrpSpPr>
          <p:cNvPr id="83" name="Google Shape;83;p26"/>
          <p:cNvGrpSpPr/>
          <p:nvPr/>
        </p:nvGrpSpPr>
        <p:grpSpPr>
          <a:xfrm>
            <a:off x="0" y="0"/>
            <a:ext cx="12192000" cy="6858000"/>
            <a:chOff x="0" y="0"/>
            <a:chExt cx="12192000" cy="6858000"/>
          </a:xfrm>
        </p:grpSpPr>
        <p:sp>
          <p:nvSpPr>
            <p:cNvPr id="84" name="Google Shape;84;p26"/>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6"/>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6"/>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6"/>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6"/>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6"/>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6"/>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6"/>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6"/>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93" name="Google Shape;93;p26"/>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4" name="Google Shape;94;p26"/>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6"/>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6" name="Google Shape;96;p26"/>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7" name="Google Shape;97;p2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26"/>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01" name="Shape 101"/>
        <p:cNvGrpSpPr/>
        <p:nvPr/>
      </p:nvGrpSpPr>
      <p:grpSpPr>
        <a:xfrm>
          <a:off x="0" y="0"/>
          <a:ext cx="0" cy="0"/>
          <a:chOff x="0" y="0"/>
          <a:chExt cx="0" cy="0"/>
        </a:xfrm>
      </p:grpSpPr>
      <p:grpSp>
        <p:nvGrpSpPr>
          <p:cNvPr id="102" name="Google Shape;102;p27"/>
          <p:cNvGrpSpPr/>
          <p:nvPr/>
        </p:nvGrpSpPr>
        <p:grpSpPr>
          <a:xfrm>
            <a:off x="0" y="0"/>
            <a:ext cx="12192000" cy="6858000"/>
            <a:chOff x="0" y="0"/>
            <a:chExt cx="12192000" cy="6858000"/>
          </a:xfrm>
        </p:grpSpPr>
        <p:sp>
          <p:nvSpPr>
            <p:cNvPr id="103" name="Google Shape;103;p2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7"/>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7"/>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7"/>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7"/>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7"/>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7"/>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7"/>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7"/>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2" name="Google Shape;112;p27"/>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3" name="Google Shape;113;p27"/>
          <p:cNvSpPr txBox="1"/>
          <p:nvPr>
            <p:ph type="title"/>
          </p:nvPr>
        </p:nvSpPr>
        <p:spPr>
          <a:xfrm>
            <a:off x="1154955" y="1693333"/>
            <a:ext cx="3865134" cy="173566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27"/>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15" name="Google Shape;115;p27"/>
          <p:cNvSpPr txBox="1"/>
          <p:nvPr>
            <p:ph idx="1" type="body"/>
          </p:nvPr>
        </p:nvSpPr>
        <p:spPr>
          <a:xfrm>
            <a:off x="1154954" y="3657600"/>
            <a:ext cx="3859212"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16" name="Google Shape;116;p2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2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8"/>
          <p:cNvGrpSpPr/>
          <p:nvPr/>
        </p:nvGrpSpPr>
        <p:grpSpPr>
          <a:xfrm>
            <a:off x="0" y="0"/>
            <a:ext cx="12192000" cy="6858000"/>
            <a:chOff x="0" y="0"/>
            <a:chExt cx="12192000" cy="6858000"/>
          </a:xfrm>
        </p:grpSpPr>
        <p:sp>
          <p:nvSpPr>
            <p:cNvPr id="7" name="Google Shape;7;p18"/>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8"/>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8"/>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8"/>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8"/>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8"/>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8"/>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8"/>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 name="Google Shape;15;p1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 name="Google Shape;16;p18"/>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7" name="Google Shape;17;p18"/>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18" name="Google Shape;18;p1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9" name="Google Shape;19;p1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0" name="Google Shape;20;p1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github.com/nakujaproject/internship2025/tree/main/solid_propulsion/Grains/Ignitor_Chemistry"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comments" Target="../comments/commen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13.png"/><Relationship Id="rId7"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2.jpg"/><Relationship Id="rId4" Type="http://schemas.openxmlformats.org/officeDocument/2006/relationships/image" Target="../media/image2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7.jpg"/><Relationship Id="rId4"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comments" Target="../comments/comment1.xml"/><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www.nakka-rocketry.net/sorb.html#:~:text=Curing%20KNSB%20under,Cap%20hole%20diameter"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drive.google.com/file/d/1Uq_LmXur62lDpI8caXG-UHevYrH2xH8x/view" TargetMode="External"/><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
          <p:cNvSpPr txBox="1"/>
          <p:nvPr>
            <p:ph type="ctrTitle"/>
          </p:nvPr>
        </p:nvSpPr>
        <p:spPr>
          <a:xfrm>
            <a:off x="1154955" y="2099733"/>
            <a:ext cx="8825700" cy="26775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5400"/>
              <a:buFont typeface="Arial Rounded"/>
              <a:buNone/>
            </a:pPr>
            <a:r>
              <a:rPr b="1" lang="en-US">
                <a:latin typeface="Arial Rounded"/>
                <a:ea typeface="Arial Rounded"/>
                <a:cs typeface="Arial Rounded"/>
                <a:sym typeface="Arial Rounded"/>
              </a:rPr>
              <a:t>NAKUJA 4 SOLID PROPULSION TEAM</a:t>
            </a:r>
            <a:endParaRPr/>
          </a:p>
        </p:txBody>
      </p:sp>
      <p:sp>
        <p:nvSpPr>
          <p:cNvPr id="250" name="Google Shape;250;p1"/>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rPr lang="en-US">
                <a:solidFill>
                  <a:schemeClr val="accent6"/>
                </a:solidFill>
              </a:rPr>
              <a:t>WEEK 8 PROGRESS REPORT</a:t>
            </a:r>
            <a:endParaRPr/>
          </a:p>
        </p:txBody>
      </p:sp>
      <p:sp>
        <p:nvSpPr>
          <p:cNvPr id="251" name="Google Shape;251;p1"/>
          <p:cNvSpPr txBox="1"/>
          <p:nvPr/>
        </p:nvSpPr>
        <p:spPr>
          <a:xfrm>
            <a:off x="10591425" y="379075"/>
            <a:ext cx="321600" cy="44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252" name="Google Shape;252;p1"/>
          <p:cNvSpPr txBox="1"/>
          <p:nvPr/>
        </p:nvSpPr>
        <p:spPr>
          <a:xfrm>
            <a:off x="10648850" y="792625"/>
            <a:ext cx="1562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253" name="Google Shape;253;p1"/>
          <p:cNvSpPr txBox="1"/>
          <p:nvPr/>
        </p:nvSpPr>
        <p:spPr>
          <a:xfrm>
            <a:off x="10732275" y="3475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600">
              <a:solidFill>
                <a:schemeClr val="lt1"/>
              </a:solidFill>
              <a:latin typeface="Lato"/>
              <a:ea typeface="Lato"/>
              <a:cs typeface="Lato"/>
              <a:sym typeface="Lato"/>
            </a:endParaRPr>
          </a:p>
        </p:txBody>
      </p:sp>
      <p:sp>
        <p:nvSpPr>
          <p:cNvPr id="254" name="Google Shape;254;p1"/>
          <p:cNvSpPr txBox="1"/>
          <p:nvPr/>
        </p:nvSpPr>
        <p:spPr>
          <a:xfrm>
            <a:off x="10637375" y="712225"/>
            <a:ext cx="157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255" name="Google Shape;255;p1"/>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600">
              <a:solidFill>
                <a:schemeClr val="lt1"/>
              </a:solidFill>
              <a:latin typeface="Lato"/>
              <a:ea typeface="Lato"/>
              <a:cs typeface="Lato"/>
              <a:sym typeface="Lato"/>
            </a:endParaRPr>
          </a:p>
        </p:txBody>
      </p:sp>
      <p:sp>
        <p:nvSpPr>
          <p:cNvPr id="256" name="Google Shape;256;p1"/>
          <p:cNvSpPr txBox="1"/>
          <p:nvPr/>
        </p:nvSpPr>
        <p:spPr>
          <a:xfrm>
            <a:off x="10732275" y="3475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600">
              <a:solidFill>
                <a:schemeClr val="lt1"/>
              </a:solidFill>
              <a:latin typeface="Lato"/>
              <a:ea typeface="Lato"/>
              <a:cs typeface="Lato"/>
              <a:sym typeface="Lato"/>
            </a:endParaRPr>
          </a:p>
        </p:txBody>
      </p:sp>
      <p:sp>
        <p:nvSpPr>
          <p:cNvPr id="257" name="Google Shape;257;p1"/>
          <p:cNvSpPr txBox="1"/>
          <p:nvPr/>
        </p:nvSpPr>
        <p:spPr>
          <a:xfrm>
            <a:off x="10625875" y="781150"/>
            <a:ext cx="1585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258" name="Google Shape;258;p1"/>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1</a:t>
            </a:r>
            <a:endParaRPr sz="36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1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Fabrication of the nozzles</a:t>
            </a:r>
            <a:endParaRPr>
              <a:latin typeface="Lato"/>
              <a:ea typeface="Lato"/>
              <a:cs typeface="Lato"/>
              <a:sym typeface="Lato"/>
            </a:endParaRPr>
          </a:p>
        </p:txBody>
      </p:sp>
      <p:sp>
        <p:nvSpPr>
          <p:cNvPr id="344" name="Google Shape;344;p10"/>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Font typeface="Lato"/>
              <a:buChar char="►"/>
            </a:pPr>
            <a:r>
              <a:rPr lang="en-US">
                <a:latin typeface="Lato"/>
                <a:ea typeface="Lato"/>
                <a:cs typeface="Lato"/>
                <a:sym typeface="Lato"/>
              </a:rPr>
              <a:t>The fabrication of the nozzle is ongoing </a:t>
            </a:r>
            <a:endParaRPr>
              <a:latin typeface="Lato"/>
              <a:ea typeface="Lato"/>
              <a:cs typeface="Lato"/>
              <a:sym typeface="Lato"/>
            </a:endParaRPr>
          </a:p>
          <a:p>
            <a:pPr indent="-251459" lvl="0" marL="342900" rtl="0" algn="l">
              <a:spcBef>
                <a:spcPts val="1000"/>
              </a:spcBef>
              <a:spcAft>
                <a:spcPts val="0"/>
              </a:spcAft>
              <a:buSzPts val="1440"/>
              <a:buNone/>
            </a:pPr>
            <a:r>
              <a:t/>
            </a:r>
            <a:endParaRPr>
              <a:latin typeface="Lato"/>
              <a:ea typeface="Lato"/>
              <a:cs typeface="Lato"/>
              <a:sym typeface="Lato"/>
            </a:endParaRPr>
          </a:p>
        </p:txBody>
      </p:sp>
      <p:pic>
        <p:nvPicPr>
          <p:cNvPr id="345" name="Google Shape;345;p10"/>
          <p:cNvPicPr preferRelativeResize="0"/>
          <p:nvPr/>
        </p:nvPicPr>
        <p:blipFill rotWithShape="1">
          <a:blip r:embed="rId3">
            <a:alphaModFix/>
          </a:blip>
          <a:srcRect b="0" l="0" r="0" t="0"/>
          <a:stretch/>
        </p:blipFill>
        <p:spPr>
          <a:xfrm flipH="1">
            <a:off x="1700416" y="3081129"/>
            <a:ext cx="2646295" cy="3528394"/>
          </a:xfrm>
          <a:prstGeom prst="rect">
            <a:avLst/>
          </a:prstGeom>
          <a:noFill/>
          <a:ln>
            <a:noFill/>
          </a:ln>
        </p:spPr>
      </p:pic>
      <p:sp>
        <p:nvSpPr>
          <p:cNvPr id="346" name="Google Shape;346;p10"/>
          <p:cNvSpPr txBox="1"/>
          <p:nvPr/>
        </p:nvSpPr>
        <p:spPr>
          <a:xfrm>
            <a:off x="4711148" y="4929809"/>
            <a:ext cx="601478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Lato"/>
                <a:ea typeface="Lato"/>
                <a:cs typeface="Lato"/>
                <a:sym typeface="Lato"/>
              </a:rPr>
              <a:t>A photo showing process of machining of the nozzle</a:t>
            </a:r>
            <a:endParaRPr sz="1800">
              <a:solidFill>
                <a:schemeClr val="dk1"/>
              </a:solidFill>
              <a:latin typeface="Lato"/>
              <a:ea typeface="Lato"/>
              <a:cs typeface="Lato"/>
              <a:sym typeface="Lato"/>
            </a:endParaRPr>
          </a:p>
        </p:txBody>
      </p:sp>
      <p:sp>
        <p:nvSpPr>
          <p:cNvPr id="347" name="Google Shape;347;p10"/>
          <p:cNvSpPr txBox="1"/>
          <p:nvPr/>
        </p:nvSpPr>
        <p:spPr>
          <a:xfrm>
            <a:off x="10533975" y="677750"/>
            <a:ext cx="1677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348" name="Google Shape;348;p10"/>
          <p:cNvSpPr txBox="1"/>
          <p:nvPr/>
        </p:nvSpPr>
        <p:spPr>
          <a:xfrm>
            <a:off x="10384650" y="195175"/>
            <a:ext cx="9651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10</a:t>
            </a:r>
            <a:endParaRPr sz="36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11"/>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rPr lang="en-US">
                <a:latin typeface="Lato"/>
                <a:ea typeface="Lato"/>
                <a:cs typeface="Lato"/>
                <a:sym typeface="Lato"/>
              </a:rPr>
              <a:t>Machining has been challenging due to the ongoing internal attachment of second-year students, restricting access to the lathe machines to only Thursdays and Fridays. This limited time is insufficient for machining the core rods, nozzle, and bulkheads</a:t>
            </a:r>
            <a:endParaRPr>
              <a:latin typeface="Lato"/>
              <a:ea typeface="Lato"/>
              <a:cs typeface="Lato"/>
              <a:sym typeface="Lato"/>
            </a:endParaRPr>
          </a:p>
          <a:p>
            <a:pPr indent="0" lvl="0" marL="0" rtl="0" algn="l">
              <a:spcBef>
                <a:spcPts val="1000"/>
              </a:spcBef>
              <a:spcAft>
                <a:spcPts val="0"/>
              </a:spcAft>
              <a:buSzPts val="1440"/>
              <a:buNone/>
            </a:pPr>
            <a:r>
              <a:rPr b="1" lang="en-US">
                <a:latin typeface="Lato"/>
                <a:ea typeface="Lato"/>
                <a:cs typeface="Lato"/>
                <a:sym typeface="Lato"/>
              </a:rPr>
              <a:t>Recommendation</a:t>
            </a:r>
            <a:endParaRPr>
              <a:latin typeface="Lato"/>
              <a:ea typeface="Lato"/>
              <a:cs typeface="Lato"/>
              <a:sym typeface="Lato"/>
            </a:endParaRPr>
          </a:p>
          <a:p>
            <a:pPr indent="0" lvl="0" marL="0" rtl="0" algn="l">
              <a:spcBef>
                <a:spcPts val="1000"/>
              </a:spcBef>
              <a:spcAft>
                <a:spcPts val="0"/>
              </a:spcAft>
              <a:buSzPts val="1440"/>
              <a:buNone/>
            </a:pPr>
            <a:r>
              <a:rPr lang="en-US">
                <a:latin typeface="Lato"/>
                <a:ea typeface="Lato"/>
                <a:cs typeface="Lato"/>
                <a:sym typeface="Lato"/>
              </a:rPr>
              <a:t>We request that the administrators allocate one lathe machine for our use, since there are several functional lathes, especially during the period when students on internal attachment are in the machine shop, to allow us to carry out machining from Monday to Friday until the fabrication of the machined parts is completed, ensuring consistency</a:t>
            </a:r>
            <a:endParaRPr>
              <a:latin typeface="Lato"/>
              <a:ea typeface="Lato"/>
              <a:cs typeface="Lato"/>
              <a:sym typeface="Lato"/>
            </a:endParaRPr>
          </a:p>
        </p:txBody>
      </p:sp>
      <p:sp>
        <p:nvSpPr>
          <p:cNvPr id="354" name="Google Shape;354;p11"/>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Availability of lathe machine</a:t>
            </a:r>
            <a:endParaRPr>
              <a:latin typeface="Lato"/>
              <a:ea typeface="Lato"/>
              <a:cs typeface="Lato"/>
              <a:sym typeface="Lato"/>
            </a:endParaRPr>
          </a:p>
        </p:txBody>
      </p:sp>
      <p:sp>
        <p:nvSpPr>
          <p:cNvPr id="355" name="Google Shape;355;p11"/>
          <p:cNvSpPr txBox="1"/>
          <p:nvPr/>
        </p:nvSpPr>
        <p:spPr>
          <a:xfrm>
            <a:off x="10407650" y="218250"/>
            <a:ext cx="15738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11</a:t>
            </a:r>
            <a:endParaRPr sz="3600">
              <a:solidFill>
                <a:schemeClr val="lt1"/>
              </a:solidFill>
              <a:latin typeface="Lato"/>
              <a:ea typeface="Lato"/>
              <a:cs typeface="Lato"/>
              <a:sym typeface="Lato"/>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1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Characterization of the Ignitor</a:t>
            </a:r>
            <a:endParaRPr>
              <a:latin typeface="Lato"/>
              <a:ea typeface="Lato"/>
              <a:cs typeface="Lato"/>
              <a:sym typeface="Lato"/>
            </a:endParaRPr>
          </a:p>
        </p:txBody>
      </p:sp>
      <p:sp>
        <p:nvSpPr>
          <p:cNvPr id="361" name="Google Shape;361;p12"/>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Font typeface="Lato"/>
              <a:buChar char="►"/>
            </a:pPr>
            <a:r>
              <a:rPr lang="en-US">
                <a:latin typeface="Lato"/>
                <a:ea typeface="Lato"/>
                <a:cs typeface="Lato"/>
                <a:sym typeface="Lato"/>
              </a:rPr>
              <a:t>We realized that there wasn’t proper documentation on the ignitor we use that shall inform the redesign and future improvement of the ignition system, as well as prevent ignition delay</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A proposed casting tool is to be designed for the ignitor for the size reduction (from 211.84 g to 25.00 g).</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Thermochemical modelling and analysis will be the key part of the </a:t>
            </a:r>
            <a:r>
              <a:rPr lang="en-US" u="sng">
                <a:solidFill>
                  <a:schemeClr val="hlink"/>
                </a:solidFill>
                <a:latin typeface="Lato"/>
                <a:ea typeface="Lato"/>
                <a:cs typeface="Lato"/>
                <a:sym typeface="Lato"/>
                <a:hlinkClick r:id="rId3"/>
              </a:rPr>
              <a:t>documentation</a:t>
            </a:r>
            <a:r>
              <a:rPr lang="en-US">
                <a:latin typeface="Lato"/>
                <a:ea typeface="Lato"/>
                <a:cs typeface="Lato"/>
                <a:sym typeface="Lato"/>
              </a:rPr>
              <a:t> of the ignitor. </a:t>
            </a:r>
            <a:endParaRPr>
              <a:latin typeface="Lato"/>
              <a:ea typeface="Lato"/>
              <a:cs typeface="Lato"/>
              <a:sym typeface="Lato"/>
            </a:endParaRPr>
          </a:p>
        </p:txBody>
      </p:sp>
      <p:sp>
        <p:nvSpPr>
          <p:cNvPr id="362" name="Google Shape;362;p12"/>
          <p:cNvSpPr txBox="1"/>
          <p:nvPr/>
        </p:nvSpPr>
        <p:spPr>
          <a:xfrm>
            <a:off x="10396150" y="264225"/>
            <a:ext cx="16197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12</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13"/>
          <p:cNvSpPr txBox="1"/>
          <p:nvPr/>
        </p:nvSpPr>
        <p:spPr>
          <a:xfrm>
            <a:off x="1470991" y="1123121"/>
            <a:ext cx="22065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Lato"/>
                <a:ea typeface="Lato"/>
                <a:cs typeface="Lato"/>
                <a:sym typeface="Lato"/>
              </a:rPr>
              <a:t>Cont…</a:t>
            </a:r>
            <a:endParaRPr sz="3600">
              <a:solidFill>
                <a:schemeClr val="lt1"/>
              </a:solidFill>
              <a:latin typeface="Lato"/>
              <a:ea typeface="Lato"/>
              <a:cs typeface="Lato"/>
              <a:sym typeface="Lato"/>
            </a:endParaRPr>
          </a:p>
        </p:txBody>
      </p:sp>
      <p:sp>
        <p:nvSpPr>
          <p:cNvPr id="368" name="Google Shape;368;p13"/>
          <p:cNvSpPr txBox="1"/>
          <p:nvPr/>
        </p:nvSpPr>
        <p:spPr>
          <a:xfrm>
            <a:off x="1964350" y="2423850"/>
            <a:ext cx="7329000" cy="403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Clr>
                <a:schemeClr val="dk1"/>
              </a:buClr>
              <a:buSzPts val="1100"/>
              <a:buFont typeface="Arial"/>
              <a:buNone/>
            </a:pPr>
            <a:r>
              <a:rPr lang="en-US" sz="1800">
                <a:solidFill>
                  <a:srgbClr val="404040"/>
                </a:solidFill>
                <a:latin typeface="Lato"/>
                <a:ea typeface="Lato"/>
                <a:cs typeface="Lato"/>
                <a:sym typeface="Lato"/>
              </a:rPr>
              <a:t>The framework for this study that will be as follows:</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1.</a:t>
            </a:r>
            <a:r>
              <a:rPr lang="en-US" sz="1800">
                <a:solidFill>
                  <a:srgbClr val="404040"/>
                </a:solidFill>
                <a:latin typeface="Lato"/>
                <a:ea typeface="Lato"/>
                <a:cs typeface="Lato"/>
                <a:sym typeface="Lato"/>
              </a:rPr>
              <a:t>Description of the ignition characteristics:</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           a)</a:t>
            </a:r>
            <a:r>
              <a:rPr lang="en-US" sz="1800">
                <a:solidFill>
                  <a:srgbClr val="404040"/>
                </a:solidFill>
                <a:latin typeface="Lato"/>
                <a:ea typeface="Lato"/>
                <a:cs typeface="Lato"/>
                <a:sym typeface="Lato"/>
              </a:rPr>
              <a:t>Auto-ignition temperature (AIT)</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           b)</a:t>
            </a:r>
            <a:r>
              <a:rPr lang="en-US" sz="1800">
                <a:solidFill>
                  <a:srgbClr val="404040"/>
                </a:solidFill>
                <a:latin typeface="Lato"/>
                <a:ea typeface="Lato"/>
                <a:cs typeface="Lato"/>
                <a:sym typeface="Lato"/>
              </a:rPr>
              <a:t>Ignition delay time</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2.</a:t>
            </a:r>
            <a:r>
              <a:rPr lang="en-US" sz="1800">
                <a:solidFill>
                  <a:srgbClr val="404040"/>
                </a:solidFill>
                <a:latin typeface="Lato"/>
                <a:ea typeface="Lato"/>
                <a:cs typeface="Lato"/>
                <a:sym typeface="Lato"/>
              </a:rPr>
              <a:t>Reaction kinetics:</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           a)</a:t>
            </a:r>
            <a:r>
              <a:rPr lang="en-US" sz="1800">
                <a:solidFill>
                  <a:srgbClr val="404040"/>
                </a:solidFill>
                <a:latin typeface="Lato"/>
                <a:ea typeface="Lato"/>
                <a:cs typeface="Lato"/>
                <a:sym typeface="Lato"/>
              </a:rPr>
              <a:t>Rate of gas evolution: informs magnitude of shockwave</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           b)</a:t>
            </a:r>
            <a:r>
              <a:rPr lang="en-US" sz="1800">
                <a:solidFill>
                  <a:srgbClr val="404040"/>
                </a:solidFill>
                <a:latin typeface="Lato"/>
                <a:ea typeface="Lato"/>
                <a:cs typeface="Lato"/>
                <a:sym typeface="Lato"/>
              </a:rPr>
              <a:t>Rate of heat release (</a:t>
            </a:r>
            <a:r>
              <a:rPr lang="en-US" sz="1800">
                <a:solidFill>
                  <a:schemeClr val="dk1"/>
                </a:solidFill>
                <a:latin typeface="Lato"/>
                <a:ea typeface="Lato"/>
                <a:cs typeface="Lato"/>
                <a:sym typeface="Lato"/>
              </a:rPr>
              <a:t>Q ̇</a:t>
            </a:r>
            <a:r>
              <a:rPr lang="en-US" sz="1800">
                <a:solidFill>
                  <a:srgbClr val="404040"/>
                </a:solidFill>
                <a:latin typeface="Lato"/>
                <a:ea typeface="Lato"/>
                <a:cs typeface="Lato"/>
                <a:sym typeface="Lato"/>
              </a:rPr>
              <a:t>)</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           c)</a:t>
            </a:r>
            <a:r>
              <a:rPr lang="en-US" sz="1800">
                <a:solidFill>
                  <a:srgbClr val="404040"/>
                </a:solidFill>
                <a:latin typeface="Lato"/>
                <a:ea typeface="Lato"/>
                <a:cs typeface="Lato"/>
                <a:sym typeface="Lato"/>
              </a:rPr>
              <a:t>Energy barriers or Activation energy (</a:t>
            </a:r>
            <a:r>
              <a:rPr lang="en-US" sz="1800">
                <a:solidFill>
                  <a:schemeClr val="dk1"/>
                </a:solidFill>
                <a:latin typeface="Lato"/>
                <a:ea typeface="Lato"/>
                <a:cs typeface="Lato"/>
                <a:sym typeface="Lato"/>
              </a:rPr>
              <a:t>E_a</a:t>
            </a:r>
            <a:r>
              <a:rPr lang="en-US" sz="1800">
                <a:solidFill>
                  <a:srgbClr val="404040"/>
                </a:solidFill>
                <a:latin typeface="Lato"/>
                <a:ea typeface="Lato"/>
                <a:cs typeface="Lato"/>
                <a:sym typeface="Lato"/>
              </a:rPr>
              <a:t>)</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None/>
            </a:pPr>
            <a:r>
              <a:t/>
            </a:r>
            <a:endParaRPr sz="1800">
              <a:solidFill>
                <a:srgbClr val="3F3F3F"/>
              </a:solidFill>
              <a:latin typeface="Lato"/>
              <a:ea typeface="Lato"/>
              <a:cs typeface="Lato"/>
              <a:sym typeface="Lato"/>
            </a:endParaRPr>
          </a:p>
        </p:txBody>
      </p:sp>
      <p:sp>
        <p:nvSpPr>
          <p:cNvPr id="369" name="Google Shape;369;p13"/>
          <p:cNvSpPr txBox="1"/>
          <p:nvPr/>
        </p:nvSpPr>
        <p:spPr>
          <a:xfrm>
            <a:off x="10373175" y="264225"/>
            <a:ext cx="16428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13</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14"/>
          <p:cNvSpPr txBox="1"/>
          <p:nvPr/>
        </p:nvSpPr>
        <p:spPr>
          <a:xfrm>
            <a:off x="1709530" y="974035"/>
            <a:ext cx="1763700" cy="1262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800">
                <a:solidFill>
                  <a:schemeClr val="lt1"/>
                </a:solidFill>
                <a:latin typeface="Lato"/>
                <a:ea typeface="Lato"/>
                <a:cs typeface="Lato"/>
                <a:sym typeface="Lato"/>
              </a:rPr>
              <a:t>Cont…</a:t>
            </a:r>
            <a:endParaRPr sz="3800">
              <a:solidFill>
                <a:schemeClr val="lt1"/>
              </a:solidFill>
              <a:latin typeface="Lato"/>
              <a:ea typeface="Lato"/>
              <a:cs typeface="Lato"/>
              <a:sym typeface="Lato"/>
            </a:endParaRPr>
          </a:p>
          <a:p>
            <a:pPr indent="0" lvl="0" marL="0" marR="0" rtl="0" algn="l">
              <a:spcBef>
                <a:spcPts val="0"/>
              </a:spcBef>
              <a:spcAft>
                <a:spcPts val="0"/>
              </a:spcAft>
              <a:buNone/>
            </a:pPr>
            <a:r>
              <a:t/>
            </a:r>
            <a:endParaRPr sz="3800">
              <a:solidFill>
                <a:schemeClr val="dk1"/>
              </a:solidFill>
              <a:latin typeface="Lato"/>
              <a:ea typeface="Lato"/>
              <a:cs typeface="Lato"/>
              <a:sym typeface="Lato"/>
            </a:endParaRPr>
          </a:p>
        </p:txBody>
      </p:sp>
      <p:sp>
        <p:nvSpPr>
          <p:cNvPr id="375" name="Google Shape;375;p14"/>
          <p:cNvSpPr txBox="1"/>
          <p:nvPr/>
        </p:nvSpPr>
        <p:spPr>
          <a:xfrm>
            <a:off x="1963550" y="2502575"/>
            <a:ext cx="8021100" cy="4227300"/>
          </a:xfrm>
          <a:prstGeom prst="rect">
            <a:avLst/>
          </a:prstGeom>
          <a:noFill/>
          <a:ln>
            <a:noFill/>
          </a:ln>
        </p:spPr>
        <p:txBody>
          <a:bodyPr anchorCtr="0" anchor="t" bIns="91425" lIns="91425" spcFirstLastPara="1" rIns="91425" wrap="square" tIns="91425">
            <a:spAutoFit/>
          </a:bodyPr>
          <a:lstStyle/>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3.</a:t>
            </a:r>
            <a:r>
              <a:rPr lang="en-US" sz="1800">
                <a:solidFill>
                  <a:srgbClr val="404040"/>
                </a:solidFill>
                <a:latin typeface="Lato"/>
                <a:ea typeface="Lato"/>
                <a:cs typeface="Lato"/>
                <a:sym typeface="Lato"/>
              </a:rPr>
              <a:t>Thermodynamic properties:</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                    a)</a:t>
            </a:r>
            <a:r>
              <a:rPr lang="en-US" sz="1800">
                <a:solidFill>
                  <a:srgbClr val="404040"/>
                </a:solidFill>
                <a:latin typeface="Lato"/>
                <a:ea typeface="Lato"/>
                <a:cs typeface="Lato"/>
                <a:sym typeface="Lato"/>
              </a:rPr>
              <a:t>Adiabatic flame temperature</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                    b)</a:t>
            </a:r>
            <a:r>
              <a:rPr lang="en-US" sz="1800">
                <a:solidFill>
                  <a:srgbClr val="404040"/>
                </a:solidFill>
                <a:latin typeface="Lato"/>
                <a:ea typeface="Lato"/>
                <a:cs typeface="Lato"/>
                <a:sym typeface="Lato"/>
              </a:rPr>
              <a:t>Specific Impulse (</a:t>
            </a:r>
            <a:r>
              <a:rPr lang="en-US" sz="1800">
                <a:solidFill>
                  <a:schemeClr val="dk1"/>
                </a:solidFill>
                <a:latin typeface="Lato"/>
                <a:ea typeface="Lato"/>
                <a:cs typeface="Lato"/>
                <a:sym typeface="Lato"/>
              </a:rPr>
              <a:t>I_sp</a:t>
            </a:r>
            <a:r>
              <a:rPr lang="en-US" sz="1800">
                <a:solidFill>
                  <a:srgbClr val="404040"/>
                </a:solidFill>
                <a:latin typeface="Lato"/>
                <a:ea typeface="Lato"/>
                <a:cs typeface="Lato"/>
                <a:sym typeface="Lato"/>
              </a:rPr>
              <a:t>)</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None/>
            </a:pPr>
            <a:r>
              <a:rPr lang="en-US" sz="1800">
                <a:solidFill>
                  <a:srgbClr val="B31166"/>
                </a:solidFill>
                <a:latin typeface="Lato"/>
                <a:ea typeface="Lato"/>
                <a:cs typeface="Lato"/>
                <a:sym typeface="Lato"/>
              </a:rPr>
              <a:t>                    c)</a:t>
            </a:r>
            <a:r>
              <a:rPr lang="en-US" sz="1800">
                <a:solidFill>
                  <a:srgbClr val="404040"/>
                </a:solidFill>
                <a:latin typeface="Lato"/>
                <a:ea typeface="Lato"/>
                <a:cs typeface="Lato"/>
                <a:sym typeface="Lato"/>
              </a:rPr>
              <a:t>Pressure-time profile</a:t>
            </a:r>
            <a:endParaRPr sz="1800">
              <a:solidFill>
                <a:srgbClr val="404040"/>
              </a:solidFill>
              <a:latin typeface="Lato"/>
              <a:ea typeface="Lato"/>
              <a:cs typeface="Lato"/>
              <a:sym typeface="Lato"/>
            </a:endParaRPr>
          </a:p>
          <a:p>
            <a:pPr indent="0" lvl="0" marL="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4.</a:t>
            </a:r>
            <a:r>
              <a:rPr lang="en-US" sz="1800">
                <a:solidFill>
                  <a:srgbClr val="404040"/>
                </a:solidFill>
                <a:latin typeface="Lato"/>
                <a:ea typeface="Lato"/>
                <a:cs typeface="Lato"/>
                <a:sym typeface="Lato"/>
              </a:rPr>
              <a:t>Sensitivity and safety metrics:</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                   a)</a:t>
            </a:r>
            <a:r>
              <a:rPr lang="en-US" sz="1800">
                <a:solidFill>
                  <a:srgbClr val="404040"/>
                </a:solidFill>
                <a:latin typeface="Lato"/>
                <a:ea typeface="Lato"/>
                <a:cs typeface="Lato"/>
                <a:sym typeface="Lato"/>
              </a:rPr>
              <a:t>Impact and friction sensitivity</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                   b)</a:t>
            </a:r>
            <a:r>
              <a:rPr lang="en-US" sz="1800">
                <a:solidFill>
                  <a:srgbClr val="404040"/>
                </a:solidFill>
                <a:latin typeface="Lato"/>
                <a:ea typeface="Lato"/>
                <a:cs typeface="Lato"/>
                <a:sym typeface="Lato"/>
              </a:rPr>
              <a:t>Thermal stability (</a:t>
            </a:r>
            <a:r>
              <a:rPr lang="en-US" sz="1800">
                <a:solidFill>
                  <a:schemeClr val="dk1"/>
                </a:solidFill>
                <a:latin typeface="Lato"/>
                <a:ea typeface="Lato"/>
                <a:cs typeface="Lato"/>
                <a:sym typeface="Lato"/>
              </a:rPr>
              <a:t>T_so</a:t>
            </a:r>
            <a:r>
              <a:rPr lang="en-US" sz="1800">
                <a:solidFill>
                  <a:srgbClr val="404040"/>
                </a:solidFill>
                <a:latin typeface="Lato"/>
                <a:ea typeface="Lato"/>
                <a:cs typeface="Lato"/>
                <a:sym typeface="Lato"/>
              </a:rPr>
              <a:t>)</a:t>
            </a:r>
            <a:endParaRPr sz="1800">
              <a:solidFill>
                <a:srgbClr val="404040"/>
              </a:solidFill>
              <a:latin typeface="Lato"/>
              <a:ea typeface="Lato"/>
              <a:cs typeface="Lato"/>
              <a:sym typeface="Lato"/>
            </a:endParaRPr>
          </a:p>
          <a:p>
            <a:pPr indent="0" lvl="0" marL="12700" rtl="0" algn="l">
              <a:lnSpc>
                <a:spcPct val="115000"/>
              </a:lnSpc>
              <a:spcBef>
                <a:spcPts val="1000"/>
              </a:spcBef>
              <a:spcAft>
                <a:spcPts val="0"/>
              </a:spcAft>
              <a:buClr>
                <a:schemeClr val="dk1"/>
              </a:buClr>
              <a:buSzPts val="1100"/>
              <a:buFont typeface="Arial"/>
              <a:buNone/>
            </a:pPr>
            <a:r>
              <a:rPr lang="en-US" sz="1800">
                <a:solidFill>
                  <a:srgbClr val="B31166"/>
                </a:solidFill>
                <a:latin typeface="Lato"/>
                <a:ea typeface="Lato"/>
                <a:cs typeface="Lato"/>
                <a:sym typeface="Lato"/>
              </a:rPr>
              <a:t>5.</a:t>
            </a:r>
            <a:r>
              <a:rPr lang="en-US" sz="1800">
                <a:solidFill>
                  <a:srgbClr val="404040"/>
                </a:solidFill>
                <a:latin typeface="Lato"/>
                <a:ea typeface="Lato"/>
                <a:cs typeface="Lato"/>
                <a:sym typeface="Lato"/>
              </a:rPr>
              <a:t>Microstructure and defect analysis: reactant clustering, voids and hotspots, particle contact quality</a:t>
            </a:r>
            <a:endParaRPr sz="1800">
              <a:solidFill>
                <a:srgbClr val="404040"/>
              </a:solidFill>
              <a:latin typeface="Lato"/>
              <a:ea typeface="Lato"/>
              <a:cs typeface="Lato"/>
              <a:sym typeface="Lato"/>
            </a:endParaRPr>
          </a:p>
          <a:p>
            <a:pPr indent="0" lvl="0" marL="0" rtl="0" algn="l">
              <a:spcBef>
                <a:spcPts val="0"/>
              </a:spcBef>
              <a:spcAft>
                <a:spcPts val="0"/>
              </a:spcAft>
              <a:buNone/>
            </a:pPr>
            <a:r>
              <a:t/>
            </a:r>
            <a:endParaRPr sz="1800">
              <a:solidFill>
                <a:srgbClr val="3F3F3F"/>
              </a:solidFill>
              <a:latin typeface="Lato"/>
              <a:ea typeface="Lato"/>
              <a:cs typeface="Lato"/>
              <a:sym typeface="Lato"/>
            </a:endParaRPr>
          </a:p>
        </p:txBody>
      </p:sp>
      <p:sp>
        <p:nvSpPr>
          <p:cNvPr id="376" name="Google Shape;376;p14"/>
          <p:cNvSpPr txBox="1"/>
          <p:nvPr/>
        </p:nvSpPr>
        <p:spPr>
          <a:xfrm>
            <a:off x="10459450" y="12825"/>
            <a:ext cx="17583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14</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15"/>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Toolset for this study</a:t>
            </a:r>
            <a:endParaRPr>
              <a:latin typeface="Lato"/>
              <a:ea typeface="Lato"/>
              <a:cs typeface="Lato"/>
              <a:sym typeface="Lato"/>
            </a:endParaRPr>
          </a:p>
        </p:txBody>
      </p:sp>
      <p:sp>
        <p:nvSpPr>
          <p:cNvPr id="382" name="Google Shape;382;p15"/>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Font typeface="Lato"/>
              <a:buChar char="►"/>
            </a:pPr>
            <a:r>
              <a:rPr lang="en-US">
                <a:latin typeface="Lato"/>
                <a:ea typeface="Lato"/>
                <a:cs typeface="Lato"/>
                <a:sym typeface="Lato"/>
              </a:rPr>
              <a:t>This will be done through Molecular Dynamics simulations</a:t>
            </a:r>
            <a:endParaRPr>
              <a:latin typeface="Lato"/>
              <a:ea typeface="Lato"/>
              <a:cs typeface="Lato"/>
              <a:sym typeface="Lato"/>
            </a:endParaRPr>
          </a:p>
        </p:txBody>
      </p:sp>
      <p:pic>
        <p:nvPicPr>
          <p:cNvPr descr="&lt;strong&gt;LAMMPS&lt;/strong&gt; Workshop and Symposium - August 12-14, 2025" id="383" name="Google Shape;383;p15"/>
          <p:cNvPicPr preferRelativeResize="0"/>
          <p:nvPr/>
        </p:nvPicPr>
        <p:blipFill rotWithShape="1">
          <a:blip r:embed="rId3">
            <a:alphaModFix/>
          </a:blip>
          <a:srcRect b="0" l="0" r="0" t="0"/>
          <a:stretch/>
        </p:blipFill>
        <p:spPr>
          <a:xfrm>
            <a:off x="1154954" y="3061253"/>
            <a:ext cx="2566539" cy="644859"/>
          </a:xfrm>
          <a:prstGeom prst="rect">
            <a:avLst/>
          </a:prstGeom>
          <a:noFill/>
          <a:ln>
            <a:noFill/>
          </a:ln>
        </p:spPr>
      </p:pic>
      <p:pic>
        <p:nvPicPr>
          <p:cNvPr id="384" name="Google Shape;384;p15"/>
          <p:cNvPicPr preferRelativeResize="0"/>
          <p:nvPr/>
        </p:nvPicPr>
        <p:blipFill rotWithShape="1">
          <a:blip r:embed="rId4">
            <a:alphaModFix/>
          </a:blip>
          <a:srcRect b="0" l="0" r="0" t="0"/>
          <a:stretch/>
        </p:blipFill>
        <p:spPr>
          <a:xfrm>
            <a:off x="8536126" y="3061253"/>
            <a:ext cx="1444487" cy="1444487"/>
          </a:xfrm>
          <a:prstGeom prst="rect">
            <a:avLst/>
          </a:prstGeom>
          <a:noFill/>
          <a:ln>
            <a:noFill/>
          </a:ln>
        </p:spPr>
      </p:pic>
      <p:pic>
        <p:nvPicPr>
          <p:cNvPr id="385" name="Google Shape;385;p15"/>
          <p:cNvPicPr preferRelativeResize="0"/>
          <p:nvPr/>
        </p:nvPicPr>
        <p:blipFill rotWithShape="1">
          <a:blip r:embed="rId5">
            <a:alphaModFix/>
          </a:blip>
          <a:srcRect b="0" l="0" r="0" t="0"/>
          <a:stretch/>
        </p:blipFill>
        <p:spPr>
          <a:xfrm>
            <a:off x="4941704" y="3061254"/>
            <a:ext cx="1886479" cy="1203622"/>
          </a:xfrm>
          <a:prstGeom prst="rect">
            <a:avLst/>
          </a:prstGeom>
          <a:noFill/>
          <a:ln>
            <a:noFill/>
          </a:ln>
        </p:spPr>
      </p:pic>
      <p:pic>
        <p:nvPicPr>
          <p:cNvPr id="386" name="Google Shape;386;p15"/>
          <p:cNvPicPr preferRelativeResize="0"/>
          <p:nvPr/>
        </p:nvPicPr>
        <p:blipFill rotWithShape="1">
          <a:blip r:embed="rId6">
            <a:alphaModFix/>
          </a:blip>
          <a:srcRect b="0" l="0" r="0" t="0"/>
          <a:stretch/>
        </p:blipFill>
        <p:spPr>
          <a:xfrm>
            <a:off x="1530993" y="4126189"/>
            <a:ext cx="2385024" cy="1213433"/>
          </a:xfrm>
          <a:prstGeom prst="rect">
            <a:avLst/>
          </a:prstGeom>
          <a:noFill/>
          <a:ln>
            <a:noFill/>
          </a:ln>
        </p:spPr>
      </p:pic>
      <p:pic>
        <p:nvPicPr>
          <p:cNvPr id="387" name="Google Shape;387;p15"/>
          <p:cNvPicPr preferRelativeResize="0"/>
          <p:nvPr/>
        </p:nvPicPr>
        <p:blipFill rotWithShape="1">
          <a:blip r:embed="rId7">
            <a:alphaModFix/>
          </a:blip>
          <a:srcRect b="0" l="0" r="0" t="0"/>
          <a:stretch/>
        </p:blipFill>
        <p:spPr>
          <a:xfrm>
            <a:off x="5606705" y="4582159"/>
            <a:ext cx="2442955" cy="1211170"/>
          </a:xfrm>
          <a:prstGeom prst="rect">
            <a:avLst/>
          </a:prstGeom>
          <a:noFill/>
          <a:ln>
            <a:noFill/>
          </a:ln>
        </p:spPr>
      </p:pic>
      <p:sp>
        <p:nvSpPr>
          <p:cNvPr id="388" name="Google Shape;388;p15"/>
          <p:cNvSpPr txBox="1"/>
          <p:nvPr/>
        </p:nvSpPr>
        <p:spPr>
          <a:xfrm>
            <a:off x="10453575" y="34450"/>
            <a:ext cx="17577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15</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g37177dde65f_0_4"/>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latin typeface="Lato"/>
                <a:ea typeface="Lato"/>
                <a:cs typeface="Lato"/>
                <a:sym typeface="Lato"/>
              </a:rPr>
              <a:t>Testing and calibration of the pressure sensor</a:t>
            </a:r>
            <a:endParaRPr>
              <a:latin typeface="Lato"/>
              <a:ea typeface="Lato"/>
              <a:cs typeface="Lato"/>
              <a:sym typeface="Lato"/>
            </a:endParaRPr>
          </a:p>
        </p:txBody>
      </p:sp>
      <p:sp>
        <p:nvSpPr>
          <p:cNvPr id="394" name="Google Shape;394;g37177dde65f_0_4"/>
          <p:cNvSpPr txBox="1"/>
          <p:nvPr>
            <p:ph idx="1" type="body"/>
          </p:nvPr>
        </p:nvSpPr>
        <p:spPr>
          <a:xfrm>
            <a:off x="1122854" y="2534575"/>
            <a:ext cx="8825700" cy="3416400"/>
          </a:xfrm>
          <a:prstGeom prst="rect">
            <a:avLst/>
          </a:prstGeom>
        </p:spPr>
        <p:txBody>
          <a:bodyPr anchorCtr="0" anchor="t" bIns="45700" lIns="91425" spcFirstLastPara="1" rIns="91425" wrap="square" tIns="45700">
            <a:normAutofit/>
          </a:bodyPr>
          <a:lstStyle/>
          <a:p>
            <a:pPr indent="0" lvl="0" marL="0" rtl="0" algn="l">
              <a:lnSpc>
                <a:spcPct val="115000"/>
              </a:lnSpc>
              <a:spcBef>
                <a:spcPts val="1000"/>
              </a:spcBef>
              <a:spcAft>
                <a:spcPts val="0"/>
              </a:spcAft>
              <a:buClr>
                <a:schemeClr val="dk1"/>
              </a:buClr>
              <a:buSzPts val="1100"/>
              <a:buFont typeface="Arial"/>
              <a:buNone/>
            </a:pPr>
            <a:r>
              <a:rPr lang="en-US">
                <a:solidFill>
                  <a:srgbClr val="404040"/>
                </a:solidFill>
                <a:latin typeface="Lato"/>
                <a:ea typeface="Lato"/>
                <a:cs typeface="Lato"/>
                <a:sym typeface="Lato"/>
              </a:rPr>
              <a:t>2- Wire Pressure Transmitter Output loop</a:t>
            </a:r>
            <a:endParaRPr>
              <a:solidFill>
                <a:srgbClr val="404040"/>
              </a:solidFill>
              <a:latin typeface="Lato"/>
              <a:ea typeface="Lato"/>
              <a:cs typeface="Lato"/>
              <a:sym typeface="Lato"/>
            </a:endParaRPr>
          </a:p>
          <a:p>
            <a:pPr indent="0" lvl="0" marL="0" rtl="0" algn="l">
              <a:lnSpc>
                <a:spcPct val="115000"/>
              </a:lnSpc>
              <a:spcBef>
                <a:spcPts val="1000"/>
              </a:spcBef>
              <a:spcAft>
                <a:spcPts val="0"/>
              </a:spcAft>
              <a:buClr>
                <a:schemeClr val="dk1"/>
              </a:buClr>
              <a:buSzPts val="1100"/>
              <a:buFont typeface="Arial"/>
              <a:buNone/>
            </a:pPr>
            <a:r>
              <a:t/>
            </a:r>
            <a:endParaRPr sz="1450">
              <a:solidFill>
                <a:srgbClr val="B31166"/>
              </a:solidFill>
              <a:latin typeface="Lato"/>
              <a:ea typeface="Lato"/>
              <a:cs typeface="Lato"/>
              <a:sym typeface="Lato"/>
            </a:endParaRPr>
          </a:p>
          <a:p>
            <a:pPr indent="0" lvl="0" marL="0" rtl="0" algn="l">
              <a:spcBef>
                <a:spcPts val="1000"/>
              </a:spcBef>
              <a:spcAft>
                <a:spcPts val="0"/>
              </a:spcAft>
              <a:buNone/>
            </a:pPr>
            <a:r>
              <a:t/>
            </a:r>
            <a:endParaRPr>
              <a:latin typeface="Lato"/>
              <a:ea typeface="Lato"/>
              <a:cs typeface="Lato"/>
              <a:sym typeface="Lato"/>
            </a:endParaRPr>
          </a:p>
        </p:txBody>
      </p:sp>
      <p:sp>
        <p:nvSpPr>
          <p:cNvPr id="395" name="Google Shape;395;g37177dde65f_0_4"/>
          <p:cNvSpPr txBox="1"/>
          <p:nvPr/>
        </p:nvSpPr>
        <p:spPr>
          <a:xfrm>
            <a:off x="10453575" y="11475"/>
            <a:ext cx="17577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16</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pic>
        <p:nvPicPr>
          <p:cNvPr id="396" name="Google Shape;396;g37177dde65f_0_4" title="WhatsApp Image 2025-07-25 at 12.30.33.jpeg"/>
          <p:cNvPicPr preferRelativeResize="0"/>
          <p:nvPr/>
        </p:nvPicPr>
        <p:blipFill rotWithShape="1">
          <a:blip r:embed="rId3">
            <a:alphaModFix/>
          </a:blip>
          <a:srcRect b="0" l="0" r="0" t="21740"/>
          <a:stretch/>
        </p:blipFill>
        <p:spPr>
          <a:xfrm>
            <a:off x="998400" y="3147550"/>
            <a:ext cx="3284348" cy="3416400"/>
          </a:xfrm>
          <a:prstGeom prst="rect">
            <a:avLst/>
          </a:prstGeom>
          <a:noFill/>
          <a:ln>
            <a:noFill/>
          </a:ln>
        </p:spPr>
      </p:pic>
      <p:pic>
        <p:nvPicPr>
          <p:cNvPr id="397" name="Google Shape;397;g37177dde65f_0_4" title="WhatsApp Image 2025-07-25 at 12.30.32.jpeg"/>
          <p:cNvPicPr preferRelativeResize="0"/>
          <p:nvPr/>
        </p:nvPicPr>
        <p:blipFill>
          <a:blip r:embed="rId4">
            <a:alphaModFix/>
          </a:blip>
          <a:stretch>
            <a:fillRect/>
          </a:stretch>
        </p:blipFill>
        <p:spPr>
          <a:xfrm>
            <a:off x="7145175" y="3147550"/>
            <a:ext cx="4555192" cy="3416402"/>
          </a:xfrm>
          <a:prstGeom prst="rect">
            <a:avLst/>
          </a:prstGeom>
          <a:noFill/>
          <a:ln>
            <a:noFill/>
          </a:ln>
        </p:spPr>
      </p:pic>
      <p:sp>
        <p:nvSpPr>
          <p:cNvPr id="398" name="Google Shape;398;g37177dde65f_0_4"/>
          <p:cNvSpPr/>
          <p:nvPr/>
        </p:nvSpPr>
        <p:spPr>
          <a:xfrm>
            <a:off x="4985550" y="4158450"/>
            <a:ext cx="1711500" cy="1435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g37177dde65f_0_55"/>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Cont…</a:t>
            </a:r>
            <a:endParaRPr/>
          </a:p>
        </p:txBody>
      </p:sp>
      <p:sp>
        <p:nvSpPr>
          <p:cNvPr id="404" name="Google Shape;404;g37177dde65f_0_55"/>
          <p:cNvSpPr txBox="1"/>
          <p:nvPr>
            <p:ph idx="1" type="body"/>
          </p:nvPr>
        </p:nvSpPr>
        <p:spPr>
          <a:xfrm>
            <a:off x="482475" y="2308975"/>
            <a:ext cx="6043200" cy="4158300"/>
          </a:xfrm>
          <a:prstGeom prst="rect">
            <a:avLst/>
          </a:prstGeom>
        </p:spPr>
        <p:txBody>
          <a:bodyPr anchorCtr="0" anchor="t" bIns="45700" lIns="91425" spcFirstLastPara="1" rIns="91425" wrap="square" tIns="45700">
            <a:normAutofit/>
          </a:bodyPr>
          <a:lstStyle/>
          <a:p>
            <a:pPr indent="0" lvl="0" marL="0" rtl="0" algn="ctr">
              <a:spcBef>
                <a:spcPts val="1000"/>
              </a:spcBef>
              <a:spcAft>
                <a:spcPts val="0"/>
              </a:spcAft>
              <a:buNone/>
            </a:pPr>
            <a:r>
              <a:rPr lang="en-US">
                <a:latin typeface="Lato"/>
                <a:ea typeface="Lato"/>
                <a:cs typeface="Lato"/>
                <a:sym typeface="Lato"/>
              </a:rPr>
              <a:t>RESULTS</a:t>
            </a:r>
            <a:endParaRPr>
              <a:latin typeface="Lato"/>
              <a:ea typeface="Lato"/>
              <a:cs typeface="Lato"/>
              <a:sym typeface="Lato"/>
            </a:endParaRPr>
          </a:p>
          <a:p>
            <a:pPr indent="0" lvl="0" marL="0" rtl="0" algn="l">
              <a:spcBef>
                <a:spcPts val="1000"/>
              </a:spcBef>
              <a:spcAft>
                <a:spcPts val="0"/>
              </a:spcAft>
              <a:buClr>
                <a:schemeClr val="dk1"/>
              </a:buClr>
              <a:buSzPts val="1100"/>
              <a:buFont typeface="Arial"/>
              <a:buNone/>
            </a:pPr>
            <a:r>
              <a:rPr lang="en-US">
                <a:latin typeface="Lato"/>
                <a:ea typeface="Lato"/>
                <a:cs typeface="Lato"/>
                <a:sym typeface="Lato"/>
              </a:rPr>
              <a:t>The output result was zero with both 15V supply and 24V supply.</a:t>
            </a:r>
            <a:endParaRPr>
              <a:latin typeface="Lato"/>
              <a:ea typeface="Lato"/>
              <a:cs typeface="Lato"/>
              <a:sym typeface="Lato"/>
            </a:endParaRPr>
          </a:p>
          <a:p>
            <a:pPr indent="0" lvl="0" marL="0" rtl="0" algn="l">
              <a:spcBef>
                <a:spcPts val="1000"/>
              </a:spcBef>
              <a:spcAft>
                <a:spcPts val="0"/>
              </a:spcAft>
              <a:buNone/>
            </a:pPr>
            <a:r>
              <a:rPr lang="en-US">
                <a:latin typeface="Lato"/>
                <a:ea typeface="Lato"/>
                <a:cs typeface="Lato"/>
                <a:sym typeface="Lato"/>
              </a:rPr>
              <a:t>Troubleshooting:We  tried measuring the output current using a multimeter but no current was registered(Ideally should be 4mA at 0 pressure)</a:t>
            </a:r>
            <a:endParaRPr>
              <a:latin typeface="Lato"/>
              <a:ea typeface="Lato"/>
              <a:cs typeface="Lato"/>
              <a:sym typeface="Lato"/>
            </a:endParaRPr>
          </a:p>
          <a:p>
            <a:pPr indent="0" lvl="0" marL="0" rtl="0" algn="l">
              <a:spcBef>
                <a:spcPts val="1000"/>
              </a:spcBef>
              <a:spcAft>
                <a:spcPts val="0"/>
              </a:spcAft>
              <a:buClr>
                <a:schemeClr val="dk1"/>
              </a:buClr>
              <a:buSzPts val="1100"/>
              <a:buFont typeface="Arial"/>
              <a:buNone/>
            </a:pPr>
            <a:r>
              <a:rPr lang="en-US">
                <a:latin typeface="Lato"/>
                <a:ea typeface="Lato"/>
                <a:cs typeface="Lato"/>
                <a:sym typeface="Lato"/>
              </a:rPr>
              <a:t>We contacted the supplier and after justifying and providing the test and justifying they agreed we can take the transmitter to them for further testing. This can be done probably next week.</a:t>
            </a:r>
            <a:endParaRPr>
              <a:latin typeface="Lato"/>
              <a:ea typeface="Lato"/>
              <a:cs typeface="Lato"/>
              <a:sym typeface="Lato"/>
            </a:endParaRPr>
          </a:p>
        </p:txBody>
      </p:sp>
      <p:pic>
        <p:nvPicPr>
          <p:cNvPr id="405" name="Google Shape;405;g37177dde65f_0_55" title="WhatsApp Image 2025-07-25 at 12.30.33 (1).jpeg"/>
          <p:cNvPicPr preferRelativeResize="0"/>
          <p:nvPr/>
        </p:nvPicPr>
        <p:blipFill rotWithShape="1">
          <a:blip r:embed="rId3">
            <a:alphaModFix/>
          </a:blip>
          <a:srcRect b="20678" l="9796" r="0" t="0"/>
          <a:stretch/>
        </p:blipFill>
        <p:spPr>
          <a:xfrm>
            <a:off x="6766100" y="2381275"/>
            <a:ext cx="4606449" cy="3313674"/>
          </a:xfrm>
          <a:prstGeom prst="rect">
            <a:avLst/>
          </a:prstGeom>
          <a:noFill/>
          <a:ln>
            <a:noFill/>
          </a:ln>
        </p:spPr>
      </p:pic>
      <p:sp>
        <p:nvSpPr>
          <p:cNvPr id="406" name="Google Shape;406;g37177dde65f_0_55"/>
          <p:cNvSpPr txBox="1"/>
          <p:nvPr/>
        </p:nvSpPr>
        <p:spPr>
          <a:xfrm>
            <a:off x="10467375" y="20275"/>
            <a:ext cx="17430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17</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g37177dde65f_0_80"/>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lnSpc>
                <a:spcPct val="115000"/>
              </a:lnSpc>
              <a:spcBef>
                <a:spcPts val="1000"/>
              </a:spcBef>
              <a:spcAft>
                <a:spcPts val="0"/>
              </a:spcAft>
              <a:buNone/>
            </a:pPr>
            <a:r>
              <a:rPr lang="en-US" sz="1800">
                <a:solidFill>
                  <a:schemeClr val="lt1"/>
                </a:solidFill>
                <a:latin typeface="Lato"/>
                <a:ea typeface="Lato"/>
                <a:cs typeface="Lato"/>
                <a:sym typeface="Lato"/>
              </a:rPr>
              <a:t>ESP32 Data Ingestion into UI dashboad</a:t>
            </a:r>
            <a:endParaRPr>
              <a:solidFill>
                <a:schemeClr val="lt1"/>
              </a:solidFill>
            </a:endParaRPr>
          </a:p>
        </p:txBody>
      </p:sp>
      <p:sp>
        <p:nvSpPr>
          <p:cNvPr id="412" name="Google Shape;412;g37177dde65f_0_80"/>
          <p:cNvSpPr txBox="1"/>
          <p:nvPr>
            <p:ph idx="1" type="body"/>
          </p:nvPr>
        </p:nvSpPr>
        <p:spPr>
          <a:xfrm>
            <a:off x="6262175" y="2610250"/>
            <a:ext cx="5202300" cy="32637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pic>
        <p:nvPicPr>
          <p:cNvPr id="413" name="Google Shape;413;g37177dde65f_0_80" title="WhatsApp Image 2025-07-25 at 11.11.22.jpeg"/>
          <p:cNvPicPr preferRelativeResize="0"/>
          <p:nvPr/>
        </p:nvPicPr>
        <p:blipFill>
          <a:blip r:embed="rId3">
            <a:alphaModFix/>
          </a:blip>
          <a:stretch>
            <a:fillRect/>
          </a:stretch>
        </p:blipFill>
        <p:spPr>
          <a:xfrm>
            <a:off x="830675" y="2425900"/>
            <a:ext cx="4539800" cy="2337974"/>
          </a:xfrm>
          <a:prstGeom prst="rect">
            <a:avLst/>
          </a:prstGeom>
          <a:noFill/>
          <a:ln>
            <a:noFill/>
          </a:ln>
        </p:spPr>
      </p:pic>
      <p:pic>
        <p:nvPicPr>
          <p:cNvPr id="414" name="Google Shape;414;g37177dde65f_0_80" title="WhatsApp Image 2025-07-25 at 11.11.09.jpeg"/>
          <p:cNvPicPr preferRelativeResize="0"/>
          <p:nvPr/>
        </p:nvPicPr>
        <p:blipFill rotWithShape="1">
          <a:blip r:embed="rId4">
            <a:alphaModFix/>
          </a:blip>
          <a:srcRect b="0" l="1716" r="6481" t="3956"/>
          <a:stretch/>
        </p:blipFill>
        <p:spPr>
          <a:xfrm>
            <a:off x="5684600" y="2510747"/>
            <a:ext cx="4539800" cy="2330337"/>
          </a:xfrm>
          <a:prstGeom prst="rect">
            <a:avLst/>
          </a:prstGeom>
          <a:noFill/>
          <a:ln>
            <a:noFill/>
          </a:ln>
        </p:spPr>
      </p:pic>
      <p:sp>
        <p:nvSpPr>
          <p:cNvPr id="415" name="Google Shape;415;g37177dde65f_0_80"/>
          <p:cNvSpPr txBox="1"/>
          <p:nvPr/>
        </p:nvSpPr>
        <p:spPr>
          <a:xfrm>
            <a:off x="10447100" y="40525"/>
            <a:ext cx="17631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17</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416" name="Google Shape;416;g37177dde65f_0_80"/>
          <p:cNvSpPr txBox="1"/>
          <p:nvPr/>
        </p:nvSpPr>
        <p:spPr>
          <a:xfrm>
            <a:off x="1286900" y="5188075"/>
            <a:ext cx="5836500" cy="95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rPr>
              <a:t>ESp32 Communicates with the Dashboard using WedSockets  for communication protocol </a:t>
            </a:r>
            <a:endParaRPr>
              <a:solidFill>
                <a:schemeClr val="dk1"/>
              </a:solidFill>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g37177dde65f_0_67"/>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Housekeeping</a:t>
            </a:r>
            <a:endParaRPr/>
          </a:p>
        </p:txBody>
      </p:sp>
      <p:sp>
        <p:nvSpPr>
          <p:cNvPr id="422" name="Google Shape;422;g37177dde65f_0_67"/>
          <p:cNvSpPr txBox="1"/>
          <p:nvPr>
            <p:ph idx="1" type="body"/>
          </p:nvPr>
        </p:nvSpPr>
        <p:spPr>
          <a:xfrm>
            <a:off x="1084225" y="2168450"/>
            <a:ext cx="9048900" cy="4003800"/>
          </a:xfrm>
          <a:prstGeom prst="rect">
            <a:avLst/>
          </a:prstGeom>
          <a:noFill/>
          <a:ln>
            <a:noFill/>
          </a:ln>
        </p:spPr>
        <p:txBody>
          <a:bodyPr anchorCtr="0" anchor="t" bIns="45700" lIns="91425" spcFirstLastPara="1" rIns="91425" wrap="square" tIns="45700">
            <a:normAutofit/>
          </a:bodyPr>
          <a:lstStyle/>
          <a:p>
            <a:pPr indent="-342900" lvl="0" marL="342900" rtl="0" algn="l">
              <a:spcBef>
                <a:spcPts val="1000"/>
              </a:spcBef>
              <a:spcAft>
                <a:spcPts val="0"/>
              </a:spcAft>
              <a:buSzPts val="1440"/>
              <a:buFont typeface="Lato"/>
              <a:buChar char="►"/>
            </a:pPr>
            <a:r>
              <a:rPr lang="en-US">
                <a:latin typeface="Lato"/>
                <a:ea typeface="Lato"/>
                <a:cs typeface="Lato"/>
                <a:sym typeface="Lato"/>
              </a:rPr>
              <a:t>An inter-team task force is to be formed to organize and catalogue the items in the Rapid Lab and Exhibition Area.</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An Inventory management system is currently in the works and is yet to be deployed.</a:t>
            </a:r>
            <a:endParaRPr>
              <a:latin typeface="Lato"/>
              <a:ea typeface="Lato"/>
              <a:cs typeface="Lato"/>
              <a:sym typeface="Lato"/>
            </a:endParaRPr>
          </a:p>
          <a:p>
            <a:pPr indent="-251459" lvl="0" marL="342900" rtl="0" algn="l">
              <a:spcBef>
                <a:spcPts val="1000"/>
              </a:spcBef>
              <a:spcAft>
                <a:spcPts val="0"/>
              </a:spcAft>
              <a:buSzPts val="1440"/>
              <a:buNone/>
            </a:pPr>
            <a:r>
              <a:t/>
            </a:r>
            <a:endParaRPr>
              <a:latin typeface="Lato"/>
              <a:ea typeface="Lato"/>
              <a:cs typeface="Lato"/>
              <a:sym typeface="Lato"/>
            </a:endParaRPr>
          </a:p>
        </p:txBody>
      </p:sp>
      <p:sp>
        <p:nvSpPr>
          <p:cNvPr id="423" name="Google Shape;423;g37177dde65f_0_67"/>
          <p:cNvSpPr txBox="1"/>
          <p:nvPr/>
        </p:nvSpPr>
        <p:spPr>
          <a:xfrm>
            <a:off x="10467375" y="30400"/>
            <a:ext cx="17430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18</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pic>
        <p:nvPicPr>
          <p:cNvPr id="424" name="Google Shape;424;g37177dde65f_0_67" title="WhatsApp Image 2025-07-25 at 13.52.57.jpeg"/>
          <p:cNvPicPr preferRelativeResize="0"/>
          <p:nvPr/>
        </p:nvPicPr>
        <p:blipFill>
          <a:blip r:embed="rId3">
            <a:alphaModFix/>
          </a:blip>
          <a:stretch>
            <a:fillRect/>
          </a:stretch>
        </p:blipFill>
        <p:spPr>
          <a:xfrm>
            <a:off x="1763100" y="3168575"/>
            <a:ext cx="3530373" cy="2647776"/>
          </a:xfrm>
          <a:prstGeom prst="rect">
            <a:avLst/>
          </a:prstGeom>
          <a:noFill/>
          <a:ln>
            <a:noFill/>
          </a:ln>
        </p:spPr>
      </p:pic>
      <p:sp>
        <p:nvSpPr>
          <p:cNvPr id="425" name="Google Shape;425;g37177dde65f_0_67"/>
          <p:cNvSpPr txBox="1"/>
          <p:nvPr/>
        </p:nvSpPr>
        <p:spPr>
          <a:xfrm>
            <a:off x="5664325" y="4326775"/>
            <a:ext cx="5836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rgbClr val="3F3F3F"/>
                </a:solidFill>
                <a:latin typeface="Century Gothic"/>
                <a:ea typeface="Century Gothic"/>
                <a:cs typeface="Century Gothic"/>
                <a:sym typeface="Century Gothic"/>
              </a:rPr>
              <a:t>A photo showing the Exhibition Area</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WEEK’S OBJECTIVES</a:t>
            </a:r>
            <a:endParaRPr>
              <a:latin typeface="Lato"/>
              <a:ea typeface="Lato"/>
              <a:cs typeface="Lato"/>
              <a:sym typeface="Lato"/>
            </a:endParaRPr>
          </a:p>
        </p:txBody>
      </p:sp>
      <p:sp>
        <p:nvSpPr>
          <p:cNvPr id="264" name="Google Shape;264;p2"/>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Font typeface="Lato"/>
              <a:buChar char="►"/>
            </a:pPr>
            <a:r>
              <a:rPr lang="en-US">
                <a:latin typeface="Lato"/>
                <a:ea typeface="Lato"/>
                <a:cs typeface="Lato"/>
                <a:sym typeface="Lato"/>
              </a:rPr>
              <a:t>To fabricate the parts that would be used in the curing under pressure process according to the CAD design and assemble the parts</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To purchase the urgent equipment required to resume paused tasks</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To continue with the fabrication of nozzle </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To characterize the ignitor and produce a working model and documentation</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To test and calibrate the pressure sensor</a:t>
            </a:r>
            <a:endParaRPr>
              <a:latin typeface="Lato"/>
              <a:ea typeface="Lato"/>
              <a:cs typeface="Lato"/>
              <a:sym typeface="Lato"/>
            </a:endParaRPr>
          </a:p>
          <a:p>
            <a:pPr indent="-342900" lvl="0" marL="342900" rtl="0" algn="l">
              <a:lnSpc>
                <a:spcPct val="115000"/>
              </a:lnSpc>
              <a:spcBef>
                <a:spcPts val="0"/>
              </a:spcBef>
              <a:spcAft>
                <a:spcPts val="0"/>
              </a:spcAft>
              <a:buSzPts val="1440"/>
              <a:buFont typeface="Lato"/>
              <a:buChar char="►"/>
            </a:pPr>
            <a:r>
              <a:rPr lang="en-US">
                <a:solidFill>
                  <a:srgbClr val="404040"/>
                </a:solidFill>
                <a:latin typeface="Lato"/>
                <a:ea typeface="Lato"/>
                <a:cs typeface="Lato"/>
                <a:sym typeface="Lato"/>
              </a:rPr>
              <a:t>ESP32 Data Ingestion into UI dashboad</a:t>
            </a:r>
            <a:endParaRPr>
              <a:solidFill>
                <a:srgbClr val="404040"/>
              </a:solidFill>
              <a:latin typeface="Lato"/>
              <a:ea typeface="Lato"/>
              <a:cs typeface="Lato"/>
              <a:sym typeface="Lato"/>
            </a:endParaRPr>
          </a:p>
          <a:p>
            <a:pPr indent="0" lvl="0" marL="342900" rtl="0" algn="l">
              <a:spcBef>
                <a:spcPts val="1000"/>
              </a:spcBef>
              <a:spcAft>
                <a:spcPts val="0"/>
              </a:spcAft>
              <a:buNone/>
            </a:pPr>
            <a:r>
              <a:t/>
            </a:r>
            <a:endParaRPr>
              <a:latin typeface="Lato"/>
              <a:ea typeface="Lato"/>
              <a:cs typeface="Lato"/>
              <a:sym typeface="Lato"/>
            </a:endParaRPr>
          </a:p>
          <a:p>
            <a:pPr indent="-251459" lvl="0" marL="342900" rtl="0" algn="l">
              <a:spcBef>
                <a:spcPts val="1000"/>
              </a:spcBef>
              <a:spcAft>
                <a:spcPts val="0"/>
              </a:spcAft>
              <a:buSzPts val="1440"/>
              <a:buNone/>
            </a:pPr>
            <a:r>
              <a:t/>
            </a:r>
            <a:endParaRPr>
              <a:latin typeface="Lato"/>
              <a:ea typeface="Lato"/>
              <a:cs typeface="Lato"/>
              <a:sym typeface="Lato"/>
            </a:endParaRPr>
          </a:p>
        </p:txBody>
      </p:sp>
      <p:sp>
        <p:nvSpPr>
          <p:cNvPr id="265" name="Google Shape;265;p2"/>
          <p:cNvSpPr txBox="1"/>
          <p:nvPr/>
        </p:nvSpPr>
        <p:spPr>
          <a:xfrm>
            <a:off x="0" y="0"/>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600">
                <a:solidFill>
                  <a:schemeClr val="lt1"/>
                </a:solidFill>
                <a:latin typeface="Century Gothic"/>
                <a:ea typeface="Century Gothic"/>
                <a:cs typeface="Century Gothic"/>
                <a:sym typeface="Century Gothic"/>
              </a:rPr>
              <a:t>1</a:t>
            </a:r>
            <a:endParaRPr sz="3600">
              <a:solidFill>
                <a:schemeClr val="lt1"/>
              </a:solidFill>
              <a:latin typeface="Lato"/>
              <a:ea typeface="Lato"/>
              <a:cs typeface="Lato"/>
              <a:sym typeface="Lato"/>
            </a:endParaRPr>
          </a:p>
        </p:txBody>
      </p:sp>
      <p:sp>
        <p:nvSpPr>
          <p:cNvPr id="266" name="Google Shape;266;p2"/>
          <p:cNvSpPr txBox="1"/>
          <p:nvPr/>
        </p:nvSpPr>
        <p:spPr>
          <a:xfrm>
            <a:off x="10602900" y="516925"/>
            <a:ext cx="16083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t/>
            </a:r>
            <a:endParaRPr sz="3600">
              <a:solidFill>
                <a:schemeClr val="lt1"/>
              </a:solidFill>
              <a:latin typeface="Lato"/>
              <a:ea typeface="Lato"/>
              <a:cs typeface="Lato"/>
              <a:sym typeface="Lato"/>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267" name="Google Shape;267;p2"/>
          <p:cNvSpPr txBox="1"/>
          <p:nvPr/>
        </p:nvSpPr>
        <p:spPr>
          <a:xfrm>
            <a:off x="10660350" y="804125"/>
            <a:ext cx="1550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268" name="Google Shape;268;p2"/>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2</a:t>
            </a:r>
            <a:endParaRPr sz="3600">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1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NEXT WEEK’S OBJECTIVES</a:t>
            </a:r>
            <a:endParaRPr>
              <a:latin typeface="Lato"/>
              <a:ea typeface="Lato"/>
              <a:cs typeface="Lato"/>
              <a:sym typeface="Lato"/>
            </a:endParaRPr>
          </a:p>
        </p:txBody>
      </p:sp>
      <p:sp>
        <p:nvSpPr>
          <p:cNvPr id="431" name="Google Shape;431;p16"/>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Font typeface="Lato"/>
              <a:buChar char="►"/>
            </a:pPr>
            <a:r>
              <a:rPr lang="en-US">
                <a:latin typeface="Lato"/>
                <a:ea typeface="Lato"/>
                <a:cs typeface="Lato"/>
                <a:sym typeface="Lato"/>
              </a:rPr>
              <a:t>Fabrication of the liner</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Testing of curing under pressure</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Preparation of the machine shop materials in preparation of fabrication</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Assembly of the test motor</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Modification of the motor holder</a:t>
            </a:r>
            <a:endParaRPr>
              <a:latin typeface="Lato"/>
              <a:ea typeface="Lato"/>
              <a:cs typeface="Lato"/>
              <a:sym typeface="Lato"/>
            </a:endParaRPr>
          </a:p>
          <a:p>
            <a:pPr indent="-251459" lvl="0" marL="342900" rtl="0" algn="l">
              <a:spcBef>
                <a:spcPts val="1000"/>
              </a:spcBef>
              <a:spcAft>
                <a:spcPts val="0"/>
              </a:spcAft>
              <a:buSzPts val="1440"/>
              <a:buNone/>
            </a:pPr>
            <a:r>
              <a:t/>
            </a:r>
            <a:endParaRPr>
              <a:latin typeface="Lato"/>
              <a:ea typeface="Lato"/>
              <a:cs typeface="Lato"/>
              <a:sym typeface="Lato"/>
            </a:endParaRPr>
          </a:p>
        </p:txBody>
      </p:sp>
      <p:sp>
        <p:nvSpPr>
          <p:cNvPr id="432" name="Google Shape;432;p16"/>
          <p:cNvSpPr txBox="1"/>
          <p:nvPr/>
        </p:nvSpPr>
        <p:spPr>
          <a:xfrm>
            <a:off x="10467375" y="10125"/>
            <a:ext cx="17430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20</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17"/>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Thank you</a:t>
            </a:r>
            <a:endParaRPr>
              <a:latin typeface="Lato"/>
              <a:ea typeface="Lato"/>
              <a:cs typeface="Lato"/>
              <a:sym typeface="Lato"/>
            </a:endParaRPr>
          </a:p>
        </p:txBody>
      </p:sp>
      <p:sp>
        <p:nvSpPr>
          <p:cNvPr id="438" name="Google Shape;438;p17"/>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920"/>
              <a:buNone/>
            </a:pPr>
            <a:r>
              <a:t/>
            </a:r>
            <a:endParaRPr/>
          </a:p>
        </p:txBody>
      </p:sp>
      <p:pic>
        <p:nvPicPr>
          <p:cNvPr id="439" name="Google Shape;439;p17"/>
          <p:cNvPicPr preferRelativeResize="0"/>
          <p:nvPr/>
        </p:nvPicPr>
        <p:blipFill rotWithShape="1">
          <a:blip r:embed="rId3">
            <a:alphaModFix/>
          </a:blip>
          <a:srcRect b="0" l="0" r="0" t="0"/>
          <a:stretch/>
        </p:blipFill>
        <p:spPr>
          <a:xfrm>
            <a:off x="3516382" y="2371449"/>
            <a:ext cx="5773392" cy="4143375"/>
          </a:xfrm>
          <a:prstGeom prst="rect">
            <a:avLst/>
          </a:prstGeom>
          <a:noFill/>
          <a:ln>
            <a:noFill/>
          </a:ln>
        </p:spPr>
      </p:pic>
      <p:sp>
        <p:nvSpPr>
          <p:cNvPr id="440" name="Google Shape;440;p17"/>
          <p:cNvSpPr txBox="1"/>
          <p:nvPr/>
        </p:nvSpPr>
        <p:spPr>
          <a:xfrm>
            <a:off x="10467375" y="30400"/>
            <a:ext cx="17430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lt1"/>
                </a:solidFill>
                <a:latin typeface="Lato"/>
                <a:ea typeface="Lato"/>
                <a:cs typeface="Lato"/>
                <a:sym typeface="Lato"/>
              </a:rPr>
              <a:t>21</a:t>
            </a:r>
            <a:endParaRPr sz="3600">
              <a:solidFill>
                <a:schemeClr val="lt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Purpose/Goal</a:t>
            </a:r>
            <a:endParaRPr>
              <a:latin typeface="Lato"/>
              <a:ea typeface="Lato"/>
              <a:cs typeface="Lato"/>
              <a:sym typeface="Lato"/>
            </a:endParaRPr>
          </a:p>
        </p:txBody>
      </p:sp>
      <p:sp>
        <p:nvSpPr>
          <p:cNvPr id="274" name="Google Shape;274;p3"/>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Font typeface="Lato"/>
              <a:buChar char="►"/>
            </a:pPr>
            <a:r>
              <a:rPr lang="en-US">
                <a:latin typeface="Lato"/>
                <a:ea typeface="Lato"/>
                <a:cs typeface="Lato"/>
                <a:sym typeface="Lato"/>
              </a:rPr>
              <a:t>To do a single grain static test to get pressure and burn rate exponents.</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These values will be input in the open motor simulation to give us more accurate values for impulse, peak pressure and peak mass flux.</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This will ultimately help us adjust the grains and other motor components in the 5 grain motor in preparation for a static test.</a:t>
            </a:r>
            <a:endParaRPr>
              <a:latin typeface="Lato"/>
              <a:ea typeface="Lato"/>
              <a:cs typeface="Lato"/>
              <a:sym typeface="Lato"/>
            </a:endParaRPr>
          </a:p>
        </p:txBody>
      </p:sp>
      <p:sp>
        <p:nvSpPr>
          <p:cNvPr id="275" name="Google Shape;275;p3"/>
          <p:cNvSpPr txBox="1"/>
          <p:nvPr/>
        </p:nvSpPr>
        <p:spPr>
          <a:xfrm>
            <a:off x="10602900" y="781150"/>
            <a:ext cx="1608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276" name="Google Shape;276;p3"/>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3</a:t>
            </a:r>
            <a:endParaRPr sz="36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Fabrication of the curing under pressure parts</a:t>
            </a:r>
            <a:endParaRPr>
              <a:latin typeface="Lato"/>
              <a:ea typeface="Lato"/>
              <a:cs typeface="Lato"/>
              <a:sym typeface="Lato"/>
            </a:endParaRPr>
          </a:p>
        </p:txBody>
      </p:sp>
      <p:sp>
        <p:nvSpPr>
          <p:cNvPr id="282" name="Google Shape;282;p4"/>
          <p:cNvSpPr txBox="1"/>
          <p:nvPr>
            <p:ph idx="1" type="body"/>
          </p:nvPr>
        </p:nvSpPr>
        <p:spPr>
          <a:xfrm>
            <a:off x="972736" y="2246243"/>
            <a:ext cx="9125848" cy="3773557"/>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Font typeface="Lato"/>
              <a:buChar char="►"/>
            </a:pPr>
            <a:r>
              <a:rPr lang="en-US">
                <a:latin typeface="Lato"/>
                <a:ea typeface="Lato"/>
                <a:cs typeface="Lato"/>
                <a:sym typeface="Lato"/>
              </a:rPr>
              <a:t>To achieve the objective of fabricating the parts required for the curing under pressure process as per the CAD design, various components were manufactured in-house, while others were sourced from external suppliers. </a:t>
            </a:r>
            <a:endParaRPr>
              <a:latin typeface="Lato"/>
              <a:ea typeface="Lato"/>
              <a:cs typeface="Lato"/>
              <a:sym typeface="Lato"/>
            </a:endParaRPr>
          </a:p>
          <a:p>
            <a:pPr indent="-251459" lvl="0" marL="342900" rtl="0" algn="l">
              <a:spcBef>
                <a:spcPts val="1000"/>
              </a:spcBef>
              <a:spcAft>
                <a:spcPts val="0"/>
              </a:spcAft>
              <a:buSzPts val="1440"/>
              <a:buNone/>
            </a:pPr>
            <a:r>
              <a:t/>
            </a:r>
            <a:endParaRPr>
              <a:latin typeface="Lato"/>
              <a:ea typeface="Lato"/>
              <a:cs typeface="Lato"/>
              <a:sym typeface="Lato"/>
            </a:endParaRPr>
          </a:p>
        </p:txBody>
      </p:sp>
      <p:pic>
        <p:nvPicPr>
          <p:cNvPr id="283" name="Google Shape;283;p4"/>
          <p:cNvPicPr preferRelativeResize="0"/>
          <p:nvPr/>
        </p:nvPicPr>
        <p:blipFill rotWithShape="1">
          <a:blip r:embed="rId3">
            <a:alphaModFix/>
          </a:blip>
          <a:srcRect b="5251" l="3507" r="3654" t="2575"/>
          <a:stretch/>
        </p:blipFill>
        <p:spPr>
          <a:xfrm>
            <a:off x="1848677" y="3130826"/>
            <a:ext cx="1262271" cy="2733261"/>
          </a:xfrm>
          <a:prstGeom prst="rect">
            <a:avLst/>
          </a:prstGeom>
          <a:noFill/>
          <a:ln>
            <a:noFill/>
          </a:ln>
        </p:spPr>
      </p:pic>
      <p:cxnSp>
        <p:nvCxnSpPr>
          <p:cNvPr id="284" name="Google Shape;284;p4"/>
          <p:cNvCxnSpPr/>
          <p:nvPr/>
        </p:nvCxnSpPr>
        <p:spPr>
          <a:xfrm flipH="1">
            <a:off x="5416826" y="3130826"/>
            <a:ext cx="9939" cy="3454585"/>
          </a:xfrm>
          <a:prstGeom prst="straightConnector1">
            <a:avLst/>
          </a:prstGeom>
          <a:noFill/>
          <a:ln cap="rnd" cmpd="sng" w="9525">
            <a:solidFill>
              <a:schemeClr val="accent1"/>
            </a:solidFill>
            <a:prstDash val="solid"/>
            <a:round/>
            <a:headEnd len="sm" w="sm" type="none"/>
            <a:tailEnd len="sm" w="sm" type="none"/>
          </a:ln>
        </p:spPr>
      </p:cxnSp>
      <p:sp>
        <p:nvSpPr>
          <p:cNvPr id="285" name="Google Shape;285;p4"/>
          <p:cNvSpPr txBox="1"/>
          <p:nvPr/>
        </p:nvSpPr>
        <p:spPr>
          <a:xfrm>
            <a:off x="1572397" y="6009133"/>
            <a:ext cx="2220480" cy="43088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100" u="none" cap="none" strike="noStrike">
                <a:solidFill>
                  <a:schemeClr val="dk2"/>
                </a:solidFill>
                <a:latin typeface="Century Gothic"/>
                <a:ea typeface="Century Gothic"/>
                <a:cs typeface="Century Gothic"/>
                <a:sym typeface="Century Gothic"/>
              </a:rPr>
              <a:t>A photo showing the CAD </a:t>
            </a:r>
            <a:endParaRPr/>
          </a:p>
          <a:p>
            <a:pPr indent="0" lvl="0" marL="0" marR="0" rtl="0" algn="l">
              <a:spcBef>
                <a:spcPts val="0"/>
              </a:spcBef>
              <a:spcAft>
                <a:spcPts val="0"/>
              </a:spcAft>
              <a:buNone/>
            </a:pPr>
            <a:r>
              <a:rPr lang="en-US" sz="1100">
                <a:solidFill>
                  <a:schemeClr val="dk2"/>
                </a:solidFill>
                <a:latin typeface="Century Gothic"/>
                <a:ea typeface="Century Gothic"/>
                <a:cs typeface="Century Gothic"/>
                <a:sym typeface="Century Gothic"/>
              </a:rPr>
              <a:t>design of the mold assembly</a:t>
            </a:r>
            <a:endParaRPr sz="1100">
              <a:solidFill>
                <a:schemeClr val="dk2"/>
              </a:solidFill>
              <a:latin typeface="Century Gothic"/>
              <a:ea typeface="Century Gothic"/>
              <a:cs typeface="Century Gothic"/>
              <a:sym typeface="Century Gothic"/>
            </a:endParaRPr>
          </a:p>
        </p:txBody>
      </p:sp>
      <p:graphicFrame>
        <p:nvGraphicFramePr>
          <p:cNvPr id="286" name="Google Shape;286;p4"/>
          <p:cNvGraphicFramePr/>
          <p:nvPr/>
        </p:nvGraphicFramePr>
        <p:xfrm>
          <a:off x="5834270" y="3269977"/>
          <a:ext cx="3000000" cy="3000000"/>
        </p:xfrm>
        <a:graphic>
          <a:graphicData uri="http://schemas.openxmlformats.org/drawingml/2006/table">
            <a:tbl>
              <a:tblPr bandRow="1" firstRow="1">
                <a:noFill/>
                <a:tableStyleId>{7190D5E3-FDB1-419B-A5F4-45D29CF6BE12}</a:tableStyleId>
              </a:tblPr>
              <a:tblGrid>
                <a:gridCol w="2685200"/>
                <a:gridCol w="3203050"/>
              </a:tblGrid>
              <a:tr h="326275">
                <a:tc>
                  <a:txBody>
                    <a:bodyPr/>
                    <a:lstStyle/>
                    <a:p>
                      <a:pPr indent="0" lvl="0" marL="0" marR="0" rtl="0" algn="l">
                        <a:spcBef>
                          <a:spcPts val="0"/>
                        </a:spcBef>
                        <a:spcAft>
                          <a:spcPts val="0"/>
                        </a:spcAft>
                        <a:buNone/>
                      </a:pPr>
                      <a:r>
                        <a:rPr lang="en-US" sz="1400" u="none" cap="none" strike="noStrike"/>
                        <a:t>Parts</a:t>
                      </a:r>
                      <a:endParaRPr sz="1400"/>
                    </a:p>
                  </a:txBody>
                  <a:tcPr marT="45725" marB="45725" marR="91450" marL="91450"/>
                </a:tc>
                <a:tc>
                  <a:txBody>
                    <a:bodyPr/>
                    <a:lstStyle/>
                    <a:p>
                      <a:pPr indent="0" lvl="0" marL="0" marR="0" rtl="0" algn="l">
                        <a:spcBef>
                          <a:spcPts val="0"/>
                        </a:spcBef>
                        <a:spcAft>
                          <a:spcPts val="0"/>
                        </a:spcAft>
                        <a:buNone/>
                      </a:pPr>
                      <a:r>
                        <a:rPr lang="en-US" sz="1400"/>
                        <a:t>Method</a:t>
                      </a:r>
                      <a:r>
                        <a:rPr lang="en-US" sz="1400"/>
                        <a:t> of acquisition</a:t>
                      </a:r>
                      <a:endParaRPr sz="1400"/>
                    </a:p>
                  </a:txBody>
                  <a:tcPr marT="45725" marB="45725" marR="91450" marL="91450"/>
                </a:tc>
              </a:tr>
              <a:tr h="326275">
                <a:tc>
                  <a:txBody>
                    <a:bodyPr/>
                    <a:lstStyle/>
                    <a:p>
                      <a:pPr indent="0" lvl="0" marL="0" marR="0" rtl="0" algn="l">
                        <a:spcBef>
                          <a:spcPts val="0"/>
                        </a:spcBef>
                        <a:spcAft>
                          <a:spcPts val="0"/>
                        </a:spcAft>
                        <a:buNone/>
                      </a:pPr>
                      <a:r>
                        <a:rPr lang="en-US" sz="1400"/>
                        <a:t>Bottom</a:t>
                      </a:r>
                      <a:r>
                        <a:rPr lang="en-US" sz="1400"/>
                        <a:t> plate</a:t>
                      </a:r>
                      <a:endParaRPr sz="1400"/>
                    </a:p>
                  </a:txBody>
                  <a:tcPr marT="45725" marB="45725" marR="91450" marL="91450"/>
                </a:tc>
                <a:tc>
                  <a:txBody>
                    <a:bodyPr/>
                    <a:lstStyle/>
                    <a:p>
                      <a:pPr indent="0" lvl="0" marL="0" marR="0" rtl="0" algn="l">
                        <a:spcBef>
                          <a:spcPts val="0"/>
                        </a:spcBef>
                        <a:spcAft>
                          <a:spcPts val="0"/>
                        </a:spcAft>
                        <a:buNone/>
                      </a:pPr>
                      <a:r>
                        <a:rPr lang="en-US" sz="1400"/>
                        <a:t>3D</a:t>
                      </a:r>
                      <a:r>
                        <a:rPr lang="en-US" sz="1400"/>
                        <a:t> printed</a:t>
                      </a:r>
                      <a:endParaRPr sz="1400"/>
                    </a:p>
                  </a:txBody>
                  <a:tcPr marT="45725" marB="45725" marR="91450" marL="91450"/>
                </a:tc>
              </a:tr>
              <a:tr h="326275">
                <a:tc>
                  <a:txBody>
                    <a:bodyPr/>
                    <a:lstStyle/>
                    <a:p>
                      <a:pPr indent="0" lvl="0" marL="0" marR="0" rtl="0" algn="l">
                        <a:spcBef>
                          <a:spcPts val="0"/>
                        </a:spcBef>
                        <a:spcAft>
                          <a:spcPts val="0"/>
                        </a:spcAft>
                        <a:buNone/>
                      </a:pPr>
                      <a:r>
                        <a:rPr lang="en-US" sz="1400"/>
                        <a:t>Top plate</a:t>
                      </a:r>
                      <a:endParaRPr sz="1400"/>
                    </a:p>
                  </a:txBody>
                  <a:tcPr marT="45725" marB="45725" marR="91450" marL="91450"/>
                </a:tc>
                <a:tc>
                  <a:txBody>
                    <a:bodyPr/>
                    <a:lstStyle/>
                    <a:p>
                      <a:pPr indent="0" lvl="0" marL="0" marR="0" rtl="0" algn="l">
                        <a:spcBef>
                          <a:spcPts val="0"/>
                        </a:spcBef>
                        <a:spcAft>
                          <a:spcPts val="0"/>
                        </a:spcAft>
                        <a:buNone/>
                      </a:pPr>
                      <a:r>
                        <a:rPr lang="en-US" sz="1400"/>
                        <a:t>3D</a:t>
                      </a:r>
                      <a:r>
                        <a:rPr lang="en-US" sz="1400"/>
                        <a:t> printed</a:t>
                      </a:r>
                      <a:endParaRPr sz="1400"/>
                    </a:p>
                  </a:txBody>
                  <a:tcPr marT="45725" marB="45725" marR="91450" marL="91450"/>
                </a:tc>
              </a:tr>
              <a:tr h="326275">
                <a:tc>
                  <a:txBody>
                    <a:bodyPr/>
                    <a:lstStyle/>
                    <a:p>
                      <a:pPr indent="0" lvl="0" marL="0" marR="0" rtl="0" algn="l">
                        <a:spcBef>
                          <a:spcPts val="0"/>
                        </a:spcBef>
                        <a:spcAft>
                          <a:spcPts val="0"/>
                        </a:spcAft>
                        <a:buNone/>
                      </a:pPr>
                      <a:r>
                        <a:rPr lang="en-US" sz="1400"/>
                        <a:t>Core rod</a:t>
                      </a:r>
                      <a:endParaRPr sz="1400"/>
                    </a:p>
                  </a:txBody>
                  <a:tcPr marT="45725" marB="45725" marR="91450" marL="91450"/>
                </a:tc>
                <a:tc>
                  <a:txBody>
                    <a:bodyPr/>
                    <a:lstStyle/>
                    <a:p>
                      <a:pPr indent="0" lvl="0" marL="0" marR="0" rtl="0" algn="l">
                        <a:spcBef>
                          <a:spcPts val="0"/>
                        </a:spcBef>
                        <a:spcAft>
                          <a:spcPts val="0"/>
                        </a:spcAft>
                        <a:buNone/>
                      </a:pPr>
                      <a:r>
                        <a:rPr lang="en-US" sz="1400"/>
                        <a:t>Machined in the workshop</a:t>
                      </a:r>
                      <a:endParaRPr sz="1400"/>
                    </a:p>
                  </a:txBody>
                  <a:tcPr marT="45725" marB="45725" marR="91450" marL="91450"/>
                </a:tc>
              </a:tr>
              <a:tr h="326275">
                <a:tc>
                  <a:txBody>
                    <a:bodyPr/>
                    <a:lstStyle/>
                    <a:p>
                      <a:pPr indent="0" lvl="0" marL="0" marR="0" rtl="0" algn="l">
                        <a:spcBef>
                          <a:spcPts val="0"/>
                        </a:spcBef>
                        <a:spcAft>
                          <a:spcPts val="0"/>
                        </a:spcAft>
                        <a:buNone/>
                      </a:pPr>
                      <a:r>
                        <a:rPr lang="en-US" sz="1400"/>
                        <a:t>Liner</a:t>
                      </a:r>
                      <a:endParaRPr sz="1400"/>
                    </a:p>
                  </a:txBody>
                  <a:tcPr marT="45725" marB="45725" marR="91450" marL="91450"/>
                </a:tc>
                <a:tc>
                  <a:txBody>
                    <a:bodyPr/>
                    <a:lstStyle/>
                    <a:p>
                      <a:pPr indent="0" lvl="0" marL="0" marR="0" rtl="0" algn="l">
                        <a:spcBef>
                          <a:spcPts val="0"/>
                        </a:spcBef>
                        <a:spcAft>
                          <a:spcPts val="0"/>
                        </a:spcAft>
                        <a:buNone/>
                      </a:pPr>
                      <a:r>
                        <a:rPr lang="en-US" sz="1400"/>
                        <a:t>Used</a:t>
                      </a:r>
                      <a:r>
                        <a:rPr lang="en-US" sz="1400"/>
                        <a:t> from the previous’ group</a:t>
                      </a:r>
                      <a:endParaRPr sz="1400"/>
                    </a:p>
                  </a:txBody>
                  <a:tcPr marT="45725" marB="45725" marR="91450" marL="91450"/>
                </a:tc>
              </a:tr>
              <a:tr h="326275">
                <a:tc>
                  <a:txBody>
                    <a:bodyPr/>
                    <a:lstStyle/>
                    <a:p>
                      <a:pPr indent="0" lvl="0" marL="0" marR="0" rtl="0" algn="l">
                        <a:spcBef>
                          <a:spcPts val="0"/>
                        </a:spcBef>
                        <a:spcAft>
                          <a:spcPts val="0"/>
                        </a:spcAft>
                        <a:buNone/>
                      </a:pPr>
                      <a:r>
                        <a:rPr lang="en-US" sz="1400"/>
                        <a:t>Casing</a:t>
                      </a:r>
                      <a:endParaRPr sz="1400"/>
                    </a:p>
                  </a:txBody>
                  <a:tcPr marT="45725" marB="45725" marR="91450" marL="91450"/>
                </a:tc>
                <a:tc>
                  <a:txBody>
                    <a:bodyPr/>
                    <a:lstStyle/>
                    <a:p>
                      <a:pPr indent="0" lvl="0" marL="0" marR="0" rtl="0" algn="l">
                        <a:spcBef>
                          <a:spcPts val="0"/>
                        </a:spcBef>
                        <a:spcAft>
                          <a:spcPts val="0"/>
                        </a:spcAft>
                        <a:buNone/>
                      </a:pPr>
                      <a:r>
                        <a:rPr lang="en-US" sz="1400"/>
                        <a:t>Fabricated in the fitting workshop</a:t>
                      </a:r>
                      <a:endParaRPr sz="1400"/>
                    </a:p>
                  </a:txBody>
                  <a:tcPr marT="45725" marB="45725" marR="91450" marL="91450"/>
                </a:tc>
              </a:tr>
              <a:tr h="326275">
                <a:tc>
                  <a:txBody>
                    <a:bodyPr/>
                    <a:lstStyle/>
                    <a:p>
                      <a:pPr indent="0" lvl="0" marL="0" marR="0" rtl="0" algn="l">
                        <a:spcBef>
                          <a:spcPts val="0"/>
                        </a:spcBef>
                        <a:spcAft>
                          <a:spcPts val="0"/>
                        </a:spcAft>
                        <a:buNone/>
                      </a:pPr>
                      <a:r>
                        <a:rPr lang="en-US" sz="1400"/>
                        <a:t>Bottom</a:t>
                      </a:r>
                      <a:r>
                        <a:rPr lang="en-US" sz="1400"/>
                        <a:t> wooden base</a:t>
                      </a:r>
                      <a:endParaRPr sz="1400"/>
                    </a:p>
                  </a:txBody>
                  <a:tcPr marT="45725" marB="45725" marR="91450" marL="91450"/>
                </a:tc>
                <a:tc>
                  <a:txBody>
                    <a:bodyPr/>
                    <a:lstStyle/>
                    <a:p>
                      <a:pPr indent="0" lvl="0" marL="0" marR="0" rtl="0" algn="l">
                        <a:spcBef>
                          <a:spcPts val="0"/>
                        </a:spcBef>
                        <a:spcAft>
                          <a:spcPts val="0"/>
                        </a:spcAft>
                        <a:buNone/>
                      </a:pPr>
                      <a:r>
                        <a:rPr lang="en-US" sz="1400"/>
                        <a:t>Fabricated in the carpentry</a:t>
                      </a:r>
                      <a:r>
                        <a:rPr lang="en-US" sz="1400"/>
                        <a:t> workshop</a:t>
                      </a:r>
                      <a:endParaRPr sz="1400"/>
                    </a:p>
                  </a:txBody>
                  <a:tcPr marT="45725" marB="45725" marR="91450" marL="91450"/>
                </a:tc>
              </a:tr>
              <a:tr h="443025">
                <a:tc>
                  <a:txBody>
                    <a:bodyPr/>
                    <a:lstStyle/>
                    <a:p>
                      <a:pPr indent="0" lvl="0" marL="0" marR="0" rtl="0" algn="l">
                        <a:spcBef>
                          <a:spcPts val="0"/>
                        </a:spcBef>
                        <a:spcAft>
                          <a:spcPts val="0"/>
                        </a:spcAft>
                        <a:buNone/>
                      </a:pPr>
                      <a:r>
                        <a:rPr lang="en-US" sz="1400"/>
                        <a:t>Nut</a:t>
                      </a:r>
                      <a:endParaRPr sz="1400"/>
                    </a:p>
                  </a:txBody>
                  <a:tcPr marT="45725" marB="45725" marR="91450" marL="91450"/>
                </a:tc>
                <a:tc>
                  <a:txBody>
                    <a:bodyPr/>
                    <a:lstStyle/>
                    <a:p>
                      <a:pPr indent="0" lvl="0" marL="0" marR="0" rtl="0" algn="l">
                        <a:spcBef>
                          <a:spcPts val="0"/>
                        </a:spcBef>
                        <a:spcAft>
                          <a:spcPts val="0"/>
                        </a:spcAft>
                        <a:buNone/>
                      </a:pPr>
                      <a:r>
                        <a:rPr lang="en-US" sz="1400"/>
                        <a:t>Purchased</a:t>
                      </a:r>
                      <a:endParaRPr sz="1400"/>
                    </a:p>
                  </a:txBody>
                  <a:tcPr marT="45725" marB="45725" marR="91450" marL="91450"/>
                </a:tc>
              </a:tr>
              <a:tr h="443025">
                <a:tc>
                  <a:txBody>
                    <a:bodyPr/>
                    <a:lstStyle/>
                    <a:p>
                      <a:pPr indent="0" lvl="0" marL="0" marR="0" rtl="0" algn="l">
                        <a:spcBef>
                          <a:spcPts val="0"/>
                        </a:spcBef>
                        <a:spcAft>
                          <a:spcPts val="0"/>
                        </a:spcAft>
                        <a:buNone/>
                      </a:pPr>
                      <a:r>
                        <a:rPr lang="en-US" sz="1400"/>
                        <a:t>Spring</a:t>
                      </a:r>
                      <a:endParaRPr sz="1400"/>
                    </a:p>
                  </a:txBody>
                  <a:tcPr marT="45725" marB="45725" marR="91450" marL="91450"/>
                </a:tc>
                <a:tc>
                  <a:txBody>
                    <a:bodyPr/>
                    <a:lstStyle/>
                    <a:p>
                      <a:pPr indent="0" lvl="0" marL="0" marR="0" rtl="0" algn="l">
                        <a:spcBef>
                          <a:spcPts val="0"/>
                        </a:spcBef>
                        <a:spcAft>
                          <a:spcPts val="0"/>
                        </a:spcAft>
                        <a:buNone/>
                      </a:pPr>
                      <a:r>
                        <a:rPr lang="en-US" sz="1400"/>
                        <a:t>Purchased</a:t>
                      </a:r>
                      <a:endParaRPr sz="1400"/>
                    </a:p>
                  </a:txBody>
                  <a:tcPr marT="45725" marB="45725" marR="91450" marL="91450"/>
                </a:tc>
              </a:tr>
            </a:tbl>
          </a:graphicData>
        </a:graphic>
      </p:graphicFrame>
      <p:sp>
        <p:nvSpPr>
          <p:cNvPr id="287" name="Google Shape;287;p4"/>
          <p:cNvSpPr txBox="1"/>
          <p:nvPr/>
        </p:nvSpPr>
        <p:spPr>
          <a:xfrm>
            <a:off x="10671825" y="792625"/>
            <a:ext cx="1539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288" name="Google Shape;288;p4"/>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4</a:t>
            </a:r>
            <a:endParaRPr sz="36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5"/>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Fabrication of the curing under pressure parts</a:t>
            </a:r>
            <a:endParaRPr>
              <a:latin typeface="Lato"/>
              <a:ea typeface="Lato"/>
              <a:cs typeface="Lato"/>
              <a:sym typeface="Lato"/>
            </a:endParaRPr>
          </a:p>
        </p:txBody>
      </p:sp>
      <p:pic>
        <p:nvPicPr>
          <p:cNvPr id="294" name="Google Shape;294;p5"/>
          <p:cNvPicPr preferRelativeResize="0"/>
          <p:nvPr>
            <p:ph idx="1" type="body"/>
          </p:nvPr>
        </p:nvPicPr>
        <p:blipFill rotWithShape="1">
          <a:blip r:embed="rId4">
            <a:alphaModFix/>
          </a:blip>
          <a:srcRect b="0" l="0" r="0" t="0"/>
          <a:stretch/>
        </p:blipFill>
        <p:spPr>
          <a:xfrm>
            <a:off x="459657" y="2404857"/>
            <a:ext cx="4271811" cy="2396764"/>
          </a:xfrm>
          <a:prstGeom prst="rect">
            <a:avLst/>
          </a:prstGeom>
          <a:noFill/>
          <a:ln>
            <a:noFill/>
          </a:ln>
        </p:spPr>
      </p:pic>
      <p:pic>
        <p:nvPicPr>
          <p:cNvPr id="295" name="Google Shape;295;p5"/>
          <p:cNvPicPr preferRelativeResize="0"/>
          <p:nvPr/>
        </p:nvPicPr>
        <p:blipFill rotWithShape="1">
          <a:blip r:embed="rId5">
            <a:alphaModFix/>
          </a:blip>
          <a:srcRect b="0" l="0" r="0" t="0"/>
          <a:stretch/>
        </p:blipFill>
        <p:spPr>
          <a:xfrm>
            <a:off x="8908083" y="2404856"/>
            <a:ext cx="3182317" cy="2396765"/>
          </a:xfrm>
          <a:prstGeom prst="rect">
            <a:avLst/>
          </a:prstGeom>
          <a:noFill/>
          <a:ln>
            <a:noFill/>
          </a:ln>
        </p:spPr>
      </p:pic>
      <p:pic>
        <p:nvPicPr>
          <p:cNvPr id="296" name="Google Shape;296;p5"/>
          <p:cNvPicPr preferRelativeResize="0"/>
          <p:nvPr/>
        </p:nvPicPr>
        <p:blipFill rotWithShape="1">
          <a:blip r:embed="rId6">
            <a:alphaModFix/>
          </a:blip>
          <a:srcRect b="0" l="0" r="0" t="0"/>
          <a:stretch/>
        </p:blipFill>
        <p:spPr>
          <a:xfrm>
            <a:off x="5019520" y="2404856"/>
            <a:ext cx="3600511" cy="2376612"/>
          </a:xfrm>
          <a:prstGeom prst="rect">
            <a:avLst/>
          </a:prstGeom>
          <a:noFill/>
          <a:ln>
            <a:noFill/>
          </a:ln>
        </p:spPr>
      </p:pic>
      <p:sp>
        <p:nvSpPr>
          <p:cNvPr id="297" name="Google Shape;297;p5"/>
          <p:cNvSpPr txBox="1"/>
          <p:nvPr/>
        </p:nvSpPr>
        <p:spPr>
          <a:xfrm>
            <a:off x="459657" y="5078896"/>
            <a:ext cx="311655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Lato"/>
                <a:ea typeface="Lato"/>
                <a:cs typeface="Lato"/>
                <a:sym typeface="Lato"/>
              </a:rPr>
              <a:t>Preparation for 3D printing</a:t>
            </a:r>
            <a:endParaRPr sz="1800">
              <a:solidFill>
                <a:schemeClr val="dk1"/>
              </a:solidFill>
              <a:latin typeface="Lato"/>
              <a:ea typeface="Lato"/>
              <a:cs typeface="Lato"/>
              <a:sym typeface="Lato"/>
            </a:endParaRPr>
          </a:p>
        </p:txBody>
      </p:sp>
      <p:sp>
        <p:nvSpPr>
          <p:cNvPr id="298" name="Google Shape;298;p5"/>
          <p:cNvSpPr txBox="1"/>
          <p:nvPr/>
        </p:nvSpPr>
        <p:spPr>
          <a:xfrm>
            <a:off x="5019520" y="5078896"/>
            <a:ext cx="297389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Lato"/>
                <a:ea typeface="Lato"/>
                <a:cs typeface="Lato"/>
                <a:sym typeface="Lato"/>
              </a:rPr>
              <a:t>Fabrication of the casing</a:t>
            </a:r>
            <a:endParaRPr sz="1800">
              <a:solidFill>
                <a:schemeClr val="dk1"/>
              </a:solidFill>
              <a:latin typeface="Lato"/>
              <a:ea typeface="Lato"/>
              <a:cs typeface="Lato"/>
              <a:sym typeface="Lato"/>
            </a:endParaRPr>
          </a:p>
        </p:txBody>
      </p:sp>
      <p:sp>
        <p:nvSpPr>
          <p:cNvPr id="299" name="Google Shape;299;p5"/>
          <p:cNvSpPr txBox="1"/>
          <p:nvPr/>
        </p:nvSpPr>
        <p:spPr>
          <a:xfrm>
            <a:off x="8932441" y="5078896"/>
            <a:ext cx="312136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Lato"/>
                <a:ea typeface="Lato"/>
                <a:cs typeface="Lato"/>
                <a:sym typeface="Lato"/>
              </a:rPr>
              <a:t>Machining of the core rod</a:t>
            </a:r>
            <a:endParaRPr sz="1800">
              <a:solidFill>
                <a:schemeClr val="dk1"/>
              </a:solidFill>
              <a:latin typeface="Lato"/>
              <a:ea typeface="Lato"/>
              <a:cs typeface="Lato"/>
              <a:sym typeface="Lato"/>
            </a:endParaRPr>
          </a:p>
        </p:txBody>
      </p:sp>
      <p:sp>
        <p:nvSpPr>
          <p:cNvPr id="300" name="Google Shape;300;p5"/>
          <p:cNvSpPr txBox="1"/>
          <p:nvPr/>
        </p:nvSpPr>
        <p:spPr>
          <a:xfrm>
            <a:off x="10587800" y="936850"/>
            <a:ext cx="1629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301" name="Google Shape;301;p5"/>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5</a:t>
            </a:r>
            <a:endParaRPr sz="36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Assembly of the components</a:t>
            </a:r>
            <a:endParaRPr>
              <a:latin typeface="Lato"/>
              <a:ea typeface="Lato"/>
              <a:cs typeface="Lato"/>
              <a:sym typeface="Lato"/>
            </a:endParaRPr>
          </a:p>
        </p:txBody>
      </p:sp>
      <p:sp>
        <p:nvSpPr>
          <p:cNvPr id="307" name="Google Shape;307;p6"/>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SzPts val="1440"/>
              <a:buFont typeface="Lato"/>
              <a:buChar char="►"/>
            </a:pPr>
            <a:r>
              <a:rPr lang="en-US">
                <a:latin typeface="Lato"/>
                <a:ea typeface="Lato"/>
                <a:cs typeface="Lato"/>
                <a:sym typeface="Lato"/>
              </a:rPr>
              <a:t>The parts were assembled according to the CAD design</a:t>
            </a:r>
            <a:endParaRPr>
              <a:latin typeface="Lato"/>
              <a:ea typeface="Lato"/>
              <a:cs typeface="Lato"/>
              <a:sym typeface="Lato"/>
            </a:endParaRPr>
          </a:p>
          <a:p>
            <a:pPr indent="0" lvl="0" marL="0" rtl="0" algn="l">
              <a:spcBef>
                <a:spcPts val="1000"/>
              </a:spcBef>
              <a:spcAft>
                <a:spcPts val="0"/>
              </a:spcAft>
              <a:buSzPts val="1440"/>
              <a:buNone/>
            </a:pPr>
            <a:r>
              <a:t/>
            </a:r>
            <a:endParaRPr>
              <a:latin typeface="Lato"/>
              <a:ea typeface="Lato"/>
              <a:cs typeface="Lato"/>
              <a:sym typeface="Lato"/>
            </a:endParaRPr>
          </a:p>
          <a:p>
            <a:pPr indent="0" lvl="0" marL="0" rtl="0" algn="l">
              <a:spcBef>
                <a:spcPts val="1000"/>
              </a:spcBef>
              <a:spcAft>
                <a:spcPts val="0"/>
              </a:spcAft>
              <a:buSzPts val="1440"/>
              <a:buNone/>
            </a:pPr>
            <a:r>
              <a:t/>
            </a:r>
            <a:endParaRPr>
              <a:latin typeface="Lato"/>
              <a:ea typeface="Lato"/>
              <a:cs typeface="Lato"/>
              <a:sym typeface="Lato"/>
            </a:endParaRPr>
          </a:p>
          <a:p>
            <a:pPr indent="0" lvl="0" marL="0" rtl="0" algn="l">
              <a:spcBef>
                <a:spcPts val="1000"/>
              </a:spcBef>
              <a:spcAft>
                <a:spcPts val="0"/>
              </a:spcAft>
              <a:buSzPts val="1440"/>
              <a:buNone/>
            </a:pPr>
            <a:r>
              <a:t/>
            </a:r>
            <a:endParaRPr>
              <a:latin typeface="Lato"/>
              <a:ea typeface="Lato"/>
              <a:cs typeface="Lato"/>
              <a:sym typeface="Lato"/>
            </a:endParaRPr>
          </a:p>
          <a:p>
            <a:pPr indent="0" lvl="0" marL="0" rtl="0" algn="l">
              <a:spcBef>
                <a:spcPts val="1000"/>
              </a:spcBef>
              <a:spcAft>
                <a:spcPts val="0"/>
              </a:spcAft>
              <a:buSzPts val="1440"/>
              <a:buNone/>
            </a:pPr>
            <a:r>
              <a:rPr lang="en-US">
                <a:latin typeface="Lato"/>
                <a:ea typeface="Lato"/>
                <a:cs typeface="Lato"/>
                <a:sym typeface="Lato"/>
              </a:rPr>
              <a:t>                                             </a:t>
            </a:r>
            <a:r>
              <a:rPr lang="en-US" sz="1600">
                <a:latin typeface="Lato"/>
                <a:ea typeface="Lato"/>
                <a:cs typeface="Lato"/>
                <a:sym typeface="Lato"/>
              </a:rPr>
              <a:t>A                          A  photo showing the assembly of the fabricated</a:t>
            </a:r>
            <a:endParaRPr>
              <a:latin typeface="Lato"/>
              <a:ea typeface="Lato"/>
              <a:cs typeface="Lato"/>
              <a:sym typeface="Lato"/>
            </a:endParaRPr>
          </a:p>
          <a:p>
            <a:pPr indent="0" lvl="0" marL="0" rtl="0" algn="l">
              <a:spcBef>
                <a:spcPts val="1000"/>
              </a:spcBef>
              <a:spcAft>
                <a:spcPts val="0"/>
              </a:spcAft>
              <a:buSzPts val="1280"/>
              <a:buNone/>
            </a:pPr>
            <a:r>
              <a:rPr lang="en-US" sz="1600">
                <a:latin typeface="Lato"/>
                <a:ea typeface="Lato"/>
                <a:cs typeface="Lato"/>
                <a:sym typeface="Lato"/>
              </a:rPr>
              <a:t>                                                     parts</a:t>
            </a:r>
            <a:endParaRPr sz="1600">
              <a:latin typeface="Lato"/>
              <a:ea typeface="Lato"/>
              <a:cs typeface="Lato"/>
              <a:sym typeface="Lato"/>
            </a:endParaRPr>
          </a:p>
          <a:p>
            <a:pPr indent="0" lvl="0" marL="0" rtl="0" algn="l">
              <a:spcBef>
                <a:spcPts val="1000"/>
              </a:spcBef>
              <a:spcAft>
                <a:spcPts val="0"/>
              </a:spcAft>
              <a:buSzPts val="1440"/>
              <a:buNone/>
            </a:pPr>
            <a:r>
              <a:t/>
            </a:r>
            <a:endParaRPr>
              <a:latin typeface="Lato"/>
              <a:ea typeface="Lato"/>
              <a:cs typeface="Lato"/>
              <a:sym typeface="Lato"/>
            </a:endParaRPr>
          </a:p>
          <a:p>
            <a:pPr indent="0" lvl="0" marL="0" rtl="0" algn="l">
              <a:spcBef>
                <a:spcPts val="1000"/>
              </a:spcBef>
              <a:spcAft>
                <a:spcPts val="0"/>
              </a:spcAft>
              <a:buSzPts val="1440"/>
              <a:buNone/>
            </a:pPr>
            <a:r>
              <a:t/>
            </a:r>
            <a:endParaRPr>
              <a:latin typeface="Lato"/>
              <a:ea typeface="Lato"/>
              <a:cs typeface="Lato"/>
              <a:sym typeface="Lato"/>
            </a:endParaRPr>
          </a:p>
          <a:p>
            <a:pPr indent="-251459" lvl="0" marL="342900" rtl="0" algn="l">
              <a:spcBef>
                <a:spcPts val="1000"/>
              </a:spcBef>
              <a:spcAft>
                <a:spcPts val="0"/>
              </a:spcAft>
              <a:buSzPts val="1440"/>
              <a:buNone/>
            </a:pPr>
            <a:r>
              <a:t/>
            </a:r>
            <a:endParaRPr>
              <a:latin typeface="Lato"/>
              <a:ea typeface="Lato"/>
              <a:cs typeface="Lato"/>
              <a:sym typeface="Lato"/>
            </a:endParaRPr>
          </a:p>
        </p:txBody>
      </p:sp>
      <p:pic>
        <p:nvPicPr>
          <p:cNvPr id="308" name="Google Shape;308;p6"/>
          <p:cNvPicPr preferRelativeResize="0"/>
          <p:nvPr/>
        </p:nvPicPr>
        <p:blipFill rotWithShape="1">
          <a:blip r:embed="rId3">
            <a:alphaModFix/>
          </a:blip>
          <a:srcRect b="0" l="0" r="0" t="0"/>
          <a:stretch/>
        </p:blipFill>
        <p:spPr>
          <a:xfrm>
            <a:off x="1461051" y="3151479"/>
            <a:ext cx="2332945" cy="3130943"/>
          </a:xfrm>
          <a:prstGeom prst="rect">
            <a:avLst/>
          </a:prstGeom>
          <a:noFill/>
          <a:ln>
            <a:noFill/>
          </a:ln>
        </p:spPr>
      </p:pic>
      <p:sp>
        <p:nvSpPr>
          <p:cNvPr id="309" name="Google Shape;309;p6"/>
          <p:cNvSpPr txBox="1"/>
          <p:nvPr/>
        </p:nvSpPr>
        <p:spPr>
          <a:xfrm>
            <a:off x="10568450" y="919000"/>
            <a:ext cx="164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310" name="Google Shape;310;p6"/>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6</a:t>
            </a:r>
            <a:endParaRPr sz="36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7"/>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Expected outcomes from the procedure</a:t>
            </a:r>
            <a:endParaRPr>
              <a:latin typeface="Lato"/>
              <a:ea typeface="Lato"/>
              <a:cs typeface="Lato"/>
              <a:sym typeface="Lato"/>
            </a:endParaRPr>
          </a:p>
        </p:txBody>
      </p:sp>
      <p:sp>
        <p:nvSpPr>
          <p:cNvPr id="316" name="Google Shape;316;p7"/>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Lato"/>
              <a:buChar char="►"/>
            </a:pPr>
            <a:r>
              <a:rPr lang="en-US">
                <a:latin typeface="Lato"/>
                <a:ea typeface="Lato"/>
                <a:cs typeface="Lato"/>
                <a:sym typeface="Lato"/>
              </a:rPr>
              <a:t>From the set up, the following are the expected results from </a:t>
            </a:r>
            <a:r>
              <a:rPr lang="en-US" u="sng">
                <a:solidFill>
                  <a:schemeClr val="hlink"/>
                </a:solidFill>
                <a:latin typeface="Lato"/>
                <a:ea typeface="Lato"/>
                <a:cs typeface="Lato"/>
                <a:sym typeface="Lato"/>
                <a:hlinkClick r:id="rId3"/>
              </a:rPr>
              <a:t>Nakka’s rocketry site</a:t>
            </a:r>
            <a:endParaRPr>
              <a:latin typeface="Lato"/>
              <a:ea typeface="Lato"/>
              <a:cs typeface="Lato"/>
              <a:sym typeface="Lato"/>
            </a:endParaRPr>
          </a:p>
          <a:p>
            <a:pPr indent="-251459" lvl="0" marL="342900" rtl="0" algn="l">
              <a:spcBef>
                <a:spcPts val="1000"/>
              </a:spcBef>
              <a:spcAft>
                <a:spcPts val="0"/>
              </a:spcAft>
              <a:buSzPts val="1440"/>
              <a:buNone/>
            </a:pPr>
            <a:r>
              <a:t/>
            </a:r>
            <a:endParaRPr>
              <a:latin typeface="Lato"/>
              <a:ea typeface="Lato"/>
              <a:cs typeface="Lato"/>
              <a:sym typeface="Lato"/>
            </a:endParaRPr>
          </a:p>
          <a:p>
            <a:pPr indent="0" lvl="0" marL="0" rtl="0" algn="l">
              <a:spcBef>
                <a:spcPts val="1000"/>
              </a:spcBef>
              <a:spcAft>
                <a:spcPts val="0"/>
              </a:spcAft>
              <a:buSzPts val="1440"/>
              <a:buNone/>
            </a:pPr>
            <a:r>
              <a:t/>
            </a:r>
            <a:endParaRPr>
              <a:latin typeface="Lato"/>
              <a:ea typeface="Lato"/>
              <a:cs typeface="Lato"/>
              <a:sym typeface="Lato"/>
            </a:endParaRPr>
          </a:p>
          <a:p>
            <a:pPr indent="-251459" lvl="0" marL="342900" rtl="0" algn="l">
              <a:spcBef>
                <a:spcPts val="1000"/>
              </a:spcBef>
              <a:spcAft>
                <a:spcPts val="0"/>
              </a:spcAft>
              <a:buSzPts val="1440"/>
              <a:buNone/>
            </a:pPr>
            <a:r>
              <a:t/>
            </a:r>
            <a:endParaRPr>
              <a:latin typeface="Lato"/>
              <a:ea typeface="Lato"/>
              <a:cs typeface="Lato"/>
              <a:sym typeface="Lato"/>
            </a:endParaRPr>
          </a:p>
        </p:txBody>
      </p:sp>
      <p:graphicFrame>
        <p:nvGraphicFramePr>
          <p:cNvPr id="317" name="Google Shape;317;p7"/>
          <p:cNvGraphicFramePr/>
          <p:nvPr/>
        </p:nvGraphicFramePr>
        <p:xfrm>
          <a:off x="1361660" y="3339549"/>
          <a:ext cx="3000000" cy="3000000"/>
        </p:xfrm>
        <a:graphic>
          <a:graphicData uri="http://schemas.openxmlformats.org/drawingml/2006/table">
            <a:tbl>
              <a:tblPr bandRow="1" firstCol="1" firstRow="1">
                <a:noFill/>
                <a:tableStyleId>{7190D5E3-FDB1-419B-A5F4-45D29CF6BE12}</a:tableStyleId>
              </a:tblPr>
              <a:tblGrid>
                <a:gridCol w="4819100"/>
                <a:gridCol w="4819100"/>
              </a:tblGrid>
              <a:tr h="486450">
                <a:tc>
                  <a:txBody>
                    <a:bodyPr/>
                    <a:lstStyle/>
                    <a:p>
                      <a:pPr indent="0" lvl="0" marL="0" marR="0" rtl="0" algn="ctr">
                        <a:lnSpc>
                          <a:spcPct val="107000"/>
                        </a:lnSpc>
                        <a:spcBef>
                          <a:spcPts val="0"/>
                        </a:spcBef>
                        <a:spcAft>
                          <a:spcPts val="0"/>
                        </a:spcAft>
                        <a:buNone/>
                      </a:pPr>
                      <a:r>
                        <a:rPr lang="en-US" sz="1800">
                          <a:latin typeface="Lato"/>
                          <a:ea typeface="Lato"/>
                          <a:cs typeface="Lato"/>
                          <a:sym typeface="Lato"/>
                        </a:rPr>
                        <a:t>Outcome</a:t>
                      </a:r>
                      <a:endParaRPr sz="1800">
                        <a:latin typeface="Lato"/>
                        <a:ea typeface="Lato"/>
                        <a:cs typeface="Lato"/>
                        <a:sym typeface="Lato"/>
                      </a:endParaRPr>
                    </a:p>
                  </a:txBody>
                  <a:tcPr marT="9525" marB="9525" marR="9525" marL="9525" anchor="ctr"/>
                </a:tc>
                <a:tc>
                  <a:txBody>
                    <a:bodyPr/>
                    <a:lstStyle/>
                    <a:p>
                      <a:pPr indent="0" lvl="0" marL="0" marR="0" rtl="0" algn="ctr">
                        <a:lnSpc>
                          <a:spcPct val="107000"/>
                        </a:lnSpc>
                        <a:spcBef>
                          <a:spcPts val="0"/>
                        </a:spcBef>
                        <a:spcAft>
                          <a:spcPts val="0"/>
                        </a:spcAft>
                        <a:buNone/>
                      </a:pPr>
                      <a:r>
                        <a:rPr lang="en-US" sz="1800">
                          <a:latin typeface="Lato"/>
                          <a:ea typeface="Lato"/>
                          <a:cs typeface="Lato"/>
                          <a:sym typeface="Lato"/>
                        </a:rPr>
                        <a:t>Effect on Grain Quality</a:t>
                      </a:r>
                      <a:endParaRPr sz="1800">
                        <a:latin typeface="Lato"/>
                        <a:ea typeface="Lato"/>
                        <a:cs typeface="Lato"/>
                        <a:sym typeface="Lato"/>
                      </a:endParaRPr>
                    </a:p>
                  </a:txBody>
                  <a:tcPr marT="9525" marB="9525" marR="9525" marL="9525" anchor="ctr"/>
                </a:tc>
              </a:tr>
              <a:tr h="486450">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Full void elimination</a:t>
                      </a:r>
                      <a:endParaRPr sz="1800">
                        <a:latin typeface="Lato"/>
                        <a:ea typeface="Lato"/>
                        <a:cs typeface="Lato"/>
                        <a:sym typeface="Lato"/>
                      </a:endParaRPr>
                    </a:p>
                  </a:txBody>
                  <a:tcPr marT="9525" marB="9525" marR="9525" marL="9525" anchor="ctr"/>
                </a:tc>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Uniform density and burn rate consistency</a:t>
                      </a:r>
                      <a:endParaRPr sz="1800">
                        <a:latin typeface="Lato"/>
                        <a:ea typeface="Lato"/>
                        <a:cs typeface="Lato"/>
                        <a:sym typeface="Lato"/>
                      </a:endParaRPr>
                    </a:p>
                  </a:txBody>
                  <a:tcPr marT="9525" marB="9525" marR="9525" marL="9525" anchor="ctr"/>
                </a:tc>
              </a:tr>
              <a:tr h="486450">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Near-ideal density</a:t>
                      </a:r>
                      <a:endParaRPr sz="1800">
                        <a:latin typeface="Lato"/>
                        <a:ea typeface="Lato"/>
                        <a:cs typeface="Lato"/>
                        <a:sym typeface="Lato"/>
                      </a:endParaRPr>
                    </a:p>
                  </a:txBody>
                  <a:tcPr marT="9525" marB="9525" marR="9525" marL="9525" anchor="ctr"/>
                </a:tc>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Higher specific impulse and predictable combustion</a:t>
                      </a:r>
                      <a:endParaRPr sz="1800">
                        <a:latin typeface="Lato"/>
                        <a:ea typeface="Lato"/>
                        <a:cs typeface="Lato"/>
                        <a:sym typeface="Lato"/>
                      </a:endParaRPr>
                    </a:p>
                  </a:txBody>
                  <a:tcPr marT="9525" marB="9525" marR="9525" marL="9525" anchor="ctr"/>
                </a:tc>
              </a:tr>
              <a:tr h="486450">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Intimate bonding to inhibitor</a:t>
                      </a:r>
                      <a:endParaRPr sz="1800">
                        <a:latin typeface="Lato"/>
                        <a:ea typeface="Lato"/>
                        <a:cs typeface="Lato"/>
                        <a:sym typeface="Lato"/>
                      </a:endParaRPr>
                    </a:p>
                  </a:txBody>
                  <a:tcPr marT="9525" marB="9525" marR="9525" marL="9525" anchor="ctr"/>
                </a:tc>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Stability during handling and use</a:t>
                      </a:r>
                      <a:endParaRPr sz="1800">
                        <a:latin typeface="Lato"/>
                        <a:ea typeface="Lato"/>
                        <a:cs typeface="Lato"/>
                        <a:sym typeface="Lato"/>
                      </a:endParaRPr>
                    </a:p>
                  </a:txBody>
                  <a:tcPr marT="9525" marB="9525" marR="9525" marL="9525" anchor="ctr"/>
                </a:tc>
              </a:tr>
              <a:tr h="486450">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Flat, even surfaces</a:t>
                      </a:r>
                      <a:endParaRPr sz="1800">
                        <a:latin typeface="Lato"/>
                        <a:ea typeface="Lato"/>
                        <a:cs typeface="Lato"/>
                        <a:sym typeface="Lato"/>
                      </a:endParaRPr>
                    </a:p>
                  </a:txBody>
                  <a:tcPr marT="9525" marB="9525" marR="9525" marL="9525" anchor="ctr"/>
                </a:tc>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Improved sealing and flow path control</a:t>
                      </a:r>
                      <a:endParaRPr sz="1800">
                        <a:latin typeface="Lato"/>
                        <a:ea typeface="Lato"/>
                        <a:cs typeface="Lato"/>
                        <a:sym typeface="Lato"/>
                      </a:endParaRPr>
                    </a:p>
                  </a:txBody>
                  <a:tcPr marT="9525" marB="9525" marR="9525" marL="9525" anchor="ctr"/>
                </a:tc>
              </a:tr>
              <a:tr h="486450">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Strong mechanical integrity</a:t>
                      </a:r>
                      <a:endParaRPr sz="1800">
                        <a:latin typeface="Lato"/>
                        <a:ea typeface="Lato"/>
                        <a:cs typeface="Lato"/>
                        <a:sym typeface="Lato"/>
                      </a:endParaRPr>
                    </a:p>
                  </a:txBody>
                  <a:tcPr marT="9525" marB="9525" marR="9525" marL="9525" anchor="ctr"/>
                </a:tc>
                <a:tc>
                  <a:txBody>
                    <a:bodyPr/>
                    <a:lstStyle/>
                    <a:p>
                      <a:pPr indent="0" lvl="0" marL="0" marR="0" rtl="0" algn="l">
                        <a:lnSpc>
                          <a:spcPct val="107000"/>
                        </a:lnSpc>
                        <a:spcBef>
                          <a:spcPts val="0"/>
                        </a:spcBef>
                        <a:spcAft>
                          <a:spcPts val="0"/>
                        </a:spcAft>
                        <a:buNone/>
                      </a:pPr>
                      <a:r>
                        <a:rPr lang="en-US" sz="1800">
                          <a:latin typeface="Lato"/>
                          <a:ea typeface="Lato"/>
                          <a:cs typeface="Lato"/>
                          <a:sym typeface="Lato"/>
                        </a:rPr>
                        <a:t>Better structural support in the motor chamber</a:t>
                      </a:r>
                      <a:endParaRPr sz="1800">
                        <a:latin typeface="Lato"/>
                        <a:ea typeface="Lato"/>
                        <a:cs typeface="Lato"/>
                        <a:sym typeface="Lato"/>
                      </a:endParaRPr>
                    </a:p>
                  </a:txBody>
                  <a:tcPr marT="9525" marB="9525" marR="9525" marL="9525" anchor="ctr"/>
                </a:tc>
              </a:tr>
            </a:tbl>
          </a:graphicData>
        </a:graphic>
      </p:graphicFrame>
      <p:sp>
        <p:nvSpPr>
          <p:cNvPr id="318" name="Google Shape;318;p7"/>
          <p:cNvSpPr txBox="1"/>
          <p:nvPr/>
        </p:nvSpPr>
        <p:spPr>
          <a:xfrm>
            <a:off x="10522500" y="930475"/>
            <a:ext cx="1688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319" name="Google Shape;319;p7"/>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7</a:t>
            </a:r>
            <a:endParaRPr sz="36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8"/>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Challenge encountered</a:t>
            </a:r>
            <a:endParaRPr>
              <a:latin typeface="Lato"/>
              <a:ea typeface="Lato"/>
              <a:cs typeface="Lato"/>
              <a:sym typeface="Lato"/>
            </a:endParaRPr>
          </a:p>
        </p:txBody>
      </p:sp>
      <p:sp>
        <p:nvSpPr>
          <p:cNvPr id="325" name="Google Shape;325;p8"/>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Font typeface="Lato"/>
              <a:buChar char="►"/>
            </a:pPr>
            <a:r>
              <a:rPr lang="en-US">
                <a:latin typeface="Lato"/>
                <a:ea typeface="Lato"/>
                <a:cs typeface="Lato"/>
                <a:sym typeface="Lato"/>
              </a:rPr>
              <a:t>We were to test the procedure however we faced the most unforeseen situation.</a:t>
            </a:r>
            <a:endParaRPr>
              <a:latin typeface="Lato"/>
              <a:ea typeface="Lato"/>
              <a:cs typeface="Lato"/>
              <a:sym typeface="Lato"/>
            </a:endParaRPr>
          </a:p>
          <a:p>
            <a:pPr indent="0" lvl="0" marL="0" rtl="0" algn="l">
              <a:spcBef>
                <a:spcPts val="1000"/>
              </a:spcBef>
              <a:spcAft>
                <a:spcPts val="0"/>
              </a:spcAft>
              <a:buSzPts val="1440"/>
              <a:buNone/>
            </a:pPr>
            <a:r>
              <a:t/>
            </a:r>
            <a:endParaRPr>
              <a:latin typeface="Lato"/>
              <a:ea typeface="Lato"/>
              <a:cs typeface="Lato"/>
              <a:sym typeface="Lato"/>
            </a:endParaRPr>
          </a:p>
        </p:txBody>
      </p:sp>
      <p:sp>
        <p:nvSpPr>
          <p:cNvPr id="326" name="Google Shape;326;p8"/>
          <p:cNvSpPr txBox="1"/>
          <p:nvPr/>
        </p:nvSpPr>
        <p:spPr>
          <a:xfrm>
            <a:off x="10579925" y="631800"/>
            <a:ext cx="1631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327" name="Google Shape;327;p8"/>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8</a:t>
            </a:r>
            <a:endParaRPr sz="3600">
              <a:solidFill>
                <a:schemeClr val="lt1"/>
              </a:solidFill>
              <a:latin typeface="Lato"/>
              <a:ea typeface="Lato"/>
              <a:cs typeface="Lato"/>
              <a:sym typeface="Lato"/>
            </a:endParaRPr>
          </a:p>
        </p:txBody>
      </p:sp>
      <p:pic>
        <p:nvPicPr>
          <p:cNvPr id="328" name="Google Shape;328;p8" title="WhatsApp Video 2025-07-25 at 10.51.58.mp4">
            <a:hlinkClick r:id="rId3"/>
          </p:cNvPr>
          <p:cNvPicPr preferRelativeResize="0"/>
          <p:nvPr/>
        </p:nvPicPr>
        <p:blipFill>
          <a:blip r:embed="rId4">
            <a:alphaModFix/>
          </a:blip>
          <a:stretch>
            <a:fillRect/>
          </a:stretch>
        </p:blipFill>
        <p:spPr>
          <a:xfrm>
            <a:off x="2999784" y="3180875"/>
            <a:ext cx="6060715" cy="34162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000"/>
                                        <p:tgtEl>
                                          <p:spTgt spid="3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9"/>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latin typeface="Lato"/>
                <a:ea typeface="Lato"/>
                <a:cs typeface="Lato"/>
                <a:sym typeface="Lato"/>
              </a:rPr>
              <a:t>Resumption of paused tasks</a:t>
            </a:r>
            <a:endParaRPr>
              <a:latin typeface="Lato"/>
              <a:ea typeface="Lato"/>
              <a:cs typeface="Lato"/>
              <a:sym typeface="Lato"/>
            </a:endParaRPr>
          </a:p>
        </p:txBody>
      </p:sp>
      <p:sp>
        <p:nvSpPr>
          <p:cNvPr id="334" name="Google Shape;334;p9"/>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Font typeface="Lato"/>
              <a:buChar char="►"/>
            </a:pPr>
            <a:r>
              <a:rPr lang="en-US">
                <a:latin typeface="Lato"/>
                <a:ea typeface="Lato"/>
                <a:cs typeface="Lato"/>
                <a:sym typeface="Lato"/>
              </a:rPr>
              <a:t>Some really important tasks were paused due to a shortage of equipment, but with the purchase of the required equipment, the tasks will resume immediately to achieve the intended goals</a:t>
            </a:r>
            <a:endParaRPr>
              <a:latin typeface="Lato"/>
              <a:ea typeface="Lato"/>
              <a:cs typeface="Lato"/>
              <a:sym typeface="Lato"/>
            </a:endParaRPr>
          </a:p>
          <a:p>
            <a:pPr indent="-342900" lvl="0" marL="342900" rtl="0" algn="l">
              <a:spcBef>
                <a:spcPts val="1000"/>
              </a:spcBef>
              <a:spcAft>
                <a:spcPts val="0"/>
              </a:spcAft>
              <a:buSzPts val="1440"/>
              <a:buFont typeface="Lato"/>
              <a:buChar char="►"/>
            </a:pPr>
            <a:r>
              <a:rPr lang="en-US">
                <a:latin typeface="Lato"/>
                <a:ea typeface="Lato"/>
                <a:cs typeface="Lato"/>
                <a:sym typeface="Lato"/>
              </a:rPr>
              <a:t>The table below shows how the depletion of products led to task interruptions and highlights the affected tasks</a:t>
            </a:r>
            <a:endParaRPr>
              <a:latin typeface="Lato"/>
              <a:ea typeface="Lato"/>
              <a:cs typeface="Lato"/>
              <a:sym typeface="Lato"/>
            </a:endParaRPr>
          </a:p>
          <a:p>
            <a:pPr indent="0" lvl="0" marL="0" rtl="0" algn="l">
              <a:spcBef>
                <a:spcPts val="1000"/>
              </a:spcBef>
              <a:spcAft>
                <a:spcPts val="0"/>
              </a:spcAft>
              <a:buSzPts val="1440"/>
              <a:buNone/>
            </a:pPr>
            <a:r>
              <a:t/>
            </a:r>
            <a:endParaRPr>
              <a:latin typeface="Lato"/>
              <a:ea typeface="Lato"/>
              <a:cs typeface="Lato"/>
              <a:sym typeface="Lato"/>
            </a:endParaRPr>
          </a:p>
        </p:txBody>
      </p:sp>
      <p:graphicFrame>
        <p:nvGraphicFramePr>
          <p:cNvPr id="335" name="Google Shape;335;p9"/>
          <p:cNvGraphicFramePr/>
          <p:nvPr/>
        </p:nvGraphicFramePr>
        <p:xfrm>
          <a:off x="1503783" y="4311650"/>
          <a:ext cx="3000000" cy="3000000"/>
        </p:xfrm>
        <a:graphic>
          <a:graphicData uri="http://schemas.openxmlformats.org/drawingml/2006/table">
            <a:tbl>
              <a:tblPr bandRow="1" firstRow="1">
                <a:noFill/>
                <a:tableStyleId>{7190D5E3-FDB1-419B-A5F4-45D29CF6BE12}</a:tableStyleId>
              </a:tblPr>
              <a:tblGrid>
                <a:gridCol w="4064000"/>
                <a:gridCol w="4064000"/>
              </a:tblGrid>
              <a:tr h="370850">
                <a:tc>
                  <a:txBody>
                    <a:bodyPr/>
                    <a:lstStyle/>
                    <a:p>
                      <a:pPr indent="0" lvl="0" marL="0" marR="0" rtl="0" algn="l">
                        <a:spcBef>
                          <a:spcPts val="0"/>
                        </a:spcBef>
                        <a:spcAft>
                          <a:spcPts val="0"/>
                        </a:spcAft>
                        <a:buNone/>
                      </a:pPr>
                      <a:r>
                        <a:rPr lang="en-US" sz="1800">
                          <a:latin typeface="Lato"/>
                          <a:ea typeface="Lato"/>
                          <a:cs typeface="Lato"/>
                          <a:sym typeface="Lato"/>
                        </a:rPr>
                        <a:t>Depletion of equipment/material</a:t>
                      </a:r>
                      <a:endParaRPr sz="1800">
                        <a:latin typeface="Lato"/>
                        <a:ea typeface="Lato"/>
                        <a:cs typeface="Lato"/>
                        <a:sym typeface="Lato"/>
                      </a:endParaRPr>
                    </a:p>
                  </a:txBody>
                  <a:tcPr marT="45725" marB="45725" marR="91450" marL="91450"/>
                </a:tc>
                <a:tc>
                  <a:txBody>
                    <a:bodyPr/>
                    <a:lstStyle/>
                    <a:p>
                      <a:pPr indent="0" lvl="0" marL="0" marR="0" rtl="0" algn="l">
                        <a:spcBef>
                          <a:spcPts val="0"/>
                        </a:spcBef>
                        <a:spcAft>
                          <a:spcPts val="0"/>
                        </a:spcAft>
                        <a:buNone/>
                      </a:pPr>
                      <a:r>
                        <a:rPr lang="en-US" sz="1800">
                          <a:latin typeface="Lato"/>
                          <a:ea typeface="Lato"/>
                          <a:cs typeface="Lato"/>
                          <a:sym typeface="Lato"/>
                        </a:rPr>
                        <a:t>Task</a:t>
                      </a:r>
                      <a:r>
                        <a:rPr lang="en-US" sz="1800">
                          <a:latin typeface="Lato"/>
                          <a:ea typeface="Lato"/>
                          <a:cs typeface="Lato"/>
                          <a:sym typeface="Lato"/>
                        </a:rPr>
                        <a:t> that had been affected</a:t>
                      </a:r>
                      <a:endParaRPr sz="1800">
                        <a:latin typeface="Lato"/>
                        <a:ea typeface="Lato"/>
                        <a:cs typeface="Lato"/>
                        <a:sym typeface="Lato"/>
                      </a:endParaRPr>
                    </a:p>
                  </a:txBody>
                  <a:tcPr marT="45725" marB="45725" marR="91450" marL="91450"/>
                </a:tc>
              </a:tr>
              <a:tr h="370850">
                <a:tc>
                  <a:txBody>
                    <a:bodyPr/>
                    <a:lstStyle/>
                    <a:p>
                      <a:pPr indent="0" lvl="0" marL="0" marR="0" rtl="0" algn="l">
                        <a:spcBef>
                          <a:spcPts val="0"/>
                        </a:spcBef>
                        <a:spcAft>
                          <a:spcPts val="0"/>
                        </a:spcAft>
                        <a:buNone/>
                      </a:pPr>
                      <a:r>
                        <a:rPr lang="en-US" sz="1800">
                          <a:latin typeface="Lato"/>
                          <a:ea typeface="Lato"/>
                          <a:cs typeface="Lato"/>
                          <a:sym typeface="Lato"/>
                        </a:rPr>
                        <a:t>Epoxy</a:t>
                      </a:r>
                      <a:endParaRPr sz="1800">
                        <a:latin typeface="Lato"/>
                        <a:ea typeface="Lato"/>
                        <a:cs typeface="Lato"/>
                        <a:sym typeface="Lato"/>
                      </a:endParaRPr>
                    </a:p>
                  </a:txBody>
                  <a:tcPr marT="45725" marB="45725" marR="91450" marL="91450"/>
                </a:tc>
                <a:tc>
                  <a:txBody>
                    <a:bodyPr/>
                    <a:lstStyle/>
                    <a:p>
                      <a:pPr indent="0" lvl="0" marL="0" marR="0" rtl="0" algn="l">
                        <a:spcBef>
                          <a:spcPts val="0"/>
                        </a:spcBef>
                        <a:spcAft>
                          <a:spcPts val="0"/>
                        </a:spcAft>
                        <a:buNone/>
                      </a:pPr>
                      <a:r>
                        <a:rPr lang="en-US" sz="1800">
                          <a:latin typeface="Lato"/>
                          <a:ea typeface="Lato"/>
                          <a:cs typeface="Lato"/>
                          <a:sym typeface="Lato"/>
                        </a:rPr>
                        <a:t>Fabrication</a:t>
                      </a:r>
                      <a:r>
                        <a:rPr lang="en-US" sz="1800">
                          <a:latin typeface="Lato"/>
                          <a:ea typeface="Lato"/>
                          <a:cs typeface="Lato"/>
                          <a:sym typeface="Lato"/>
                        </a:rPr>
                        <a:t> of the mandrel</a:t>
                      </a:r>
                      <a:endParaRPr sz="1800">
                        <a:latin typeface="Lato"/>
                        <a:ea typeface="Lato"/>
                        <a:cs typeface="Lato"/>
                        <a:sym typeface="Lato"/>
                      </a:endParaRPr>
                    </a:p>
                  </a:txBody>
                  <a:tcPr marT="45725" marB="45725" marR="91450" marL="91450"/>
                </a:tc>
              </a:tr>
              <a:tr h="370850">
                <a:tc>
                  <a:txBody>
                    <a:bodyPr/>
                    <a:lstStyle/>
                    <a:p>
                      <a:pPr indent="0" lvl="0" marL="0" marR="0" rtl="0" algn="l">
                        <a:spcBef>
                          <a:spcPts val="0"/>
                        </a:spcBef>
                        <a:spcAft>
                          <a:spcPts val="0"/>
                        </a:spcAft>
                        <a:buNone/>
                      </a:pPr>
                      <a:r>
                        <a:rPr lang="en-US" sz="1800">
                          <a:latin typeface="Lato"/>
                          <a:ea typeface="Lato"/>
                          <a:cs typeface="Lato"/>
                          <a:sym typeface="Lato"/>
                        </a:rPr>
                        <a:t>Mild steel</a:t>
                      </a:r>
                      <a:endParaRPr sz="1800">
                        <a:latin typeface="Lato"/>
                        <a:ea typeface="Lato"/>
                        <a:cs typeface="Lato"/>
                        <a:sym typeface="Lato"/>
                      </a:endParaRPr>
                    </a:p>
                  </a:txBody>
                  <a:tcPr marT="45725" marB="45725" marR="91450" marL="91450"/>
                </a:tc>
                <a:tc>
                  <a:txBody>
                    <a:bodyPr/>
                    <a:lstStyle/>
                    <a:p>
                      <a:pPr indent="0" lvl="0" marL="0" marR="0" rtl="0" algn="l">
                        <a:spcBef>
                          <a:spcPts val="0"/>
                        </a:spcBef>
                        <a:spcAft>
                          <a:spcPts val="0"/>
                        </a:spcAft>
                        <a:buNone/>
                      </a:pPr>
                      <a:r>
                        <a:rPr lang="en-US" sz="1800">
                          <a:latin typeface="Lato"/>
                          <a:ea typeface="Lato"/>
                          <a:cs typeface="Lato"/>
                          <a:sym typeface="Lato"/>
                        </a:rPr>
                        <a:t>Fabrication</a:t>
                      </a:r>
                      <a:r>
                        <a:rPr lang="en-US" sz="1800">
                          <a:latin typeface="Lato"/>
                          <a:ea typeface="Lato"/>
                          <a:cs typeface="Lato"/>
                          <a:sym typeface="Lato"/>
                        </a:rPr>
                        <a:t> of the nozzle and core rods</a:t>
                      </a:r>
                      <a:endParaRPr sz="1800">
                        <a:latin typeface="Lato"/>
                        <a:ea typeface="Lato"/>
                        <a:cs typeface="Lato"/>
                        <a:sym typeface="Lato"/>
                      </a:endParaRPr>
                    </a:p>
                  </a:txBody>
                  <a:tcPr marT="45725" marB="45725" marR="91450" marL="91450"/>
                </a:tc>
              </a:tr>
              <a:tr h="370850">
                <a:tc>
                  <a:txBody>
                    <a:bodyPr/>
                    <a:lstStyle/>
                    <a:p>
                      <a:pPr indent="0" lvl="0" marL="0" marR="0" rtl="0" algn="l">
                        <a:spcBef>
                          <a:spcPts val="0"/>
                        </a:spcBef>
                        <a:spcAft>
                          <a:spcPts val="0"/>
                        </a:spcAft>
                        <a:buNone/>
                      </a:pPr>
                      <a:r>
                        <a:rPr lang="en-US" sz="1800">
                          <a:latin typeface="Lato"/>
                          <a:ea typeface="Lato"/>
                          <a:cs typeface="Lato"/>
                          <a:sym typeface="Lato"/>
                        </a:rPr>
                        <a:t> Aluminium</a:t>
                      </a:r>
                      <a:endParaRPr sz="1800">
                        <a:latin typeface="Lato"/>
                        <a:ea typeface="Lato"/>
                        <a:cs typeface="Lato"/>
                        <a:sym typeface="Lato"/>
                      </a:endParaRPr>
                    </a:p>
                  </a:txBody>
                  <a:tcPr marT="45725" marB="45725" marR="91450" marL="91450"/>
                </a:tc>
                <a:tc>
                  <a:txBody>
                    <a:bodyPr/>
                    <a:lstStyle/>
                    <a:p>
                      <a:pPr indent="0" lvl="0" marL="0" marR="0" rtl="0" algn="l">
                        <a:spcBef>
                          <a:spcPts val="0"/>
                        </a:spcBef>
                        <a:spcAft>
                          <a:spcPts val="0"/>
                        </a:spcAft>
                        <a:buNone/>
                      </a:pPr>
                      <a:r>
                        <a:rPr lang="en-US" sz="1800">
                          <a:latin typeface="Lato"/>
                          <a:ea typeface="Lato"/>
                          <a:cs typeface="Lato"/>
                          <a:sym typeface="Lato"/>
                        </a:rPr>
                        <a:t>Fabrication</a:t>
                      </a:r>
                      <a:r>
                        <a:rPr lang="en-US" sz="1800">
                          <a:latin typeface="Lato"/>
                          <a:ea typeface="Lato"/>
                          <a:cs typeface="Lato"/>
                          <a:sym typeface="Lato"/>
                        </a:rPr>
                        <a:t> of more bulkheads</a:t>
                      </a:r>
                      <a:endParaRPr sz="1800">
                        <a:latin typeface="Lato"/>
                        <a:ea typeface="Lato"/>
                        <a:cs typeface="Lato"/>
                        <a:sym typeface="Lato"/>
                      </a:endParaRPr>
                    </a:p>
                  </a:txBody>
                  <a:tcPr marT="45725" marB="45725" marR="91450" marL="91450"/>
                </a:tc>
              </a:tr>
            </a:tbl>
          </a:graphicData>
        </a:graphic>
      </p:graphicFrame>
      <p:sp>
        <p:nvSpPr>
          <p:cNvPr id="336" name="Google Shape;336;p9"/>
          <p:cNvSpPr txBox="1"/>
          <p:nvPr/>
        </p:nvSpPr>
        <p:spPr>
          <a:xfrm>
            <a:off x="10637375" y="700725"/>
            <a:ext cx="157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337" name="Google Shape;337;p9"/>
          <p:cNvSpPr txBox="1"/>
          <p:nvPr/>
        </p:nvSpPr>
        <p:spPr>
          <a:xfrm>
            <a:off x="10545475" y="723700"/>
            <a:ext cx="1665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p:txBody>
      </p:sp>
      <p:sp>
        <p:nvSpPr>
          <p:cNvPr id="338" name="Google Shape;338;p9"/>
          <p:cNvSpPr txBox="1"/>
          <p:nvPr/>
        </p:nvSpPr>
        <p:spPr>
          <a:xfrm>
            <a:off x="10579875" y="195175"/>
            <a:ext cx="344700" cy="5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600">
                <a:solidFill>
                  <a:schemeClr val="lt1"/>
                </a:solidFill>
                <a:latin typeface="Lato"/>
                <a:ea typeface="Lato"/>
                <a:cs typeface="Lato"/>
                <a:sym typeface="Lato"/>
              </a:rPr>
              <a:t>9</a:t>
            </a:r>
            <a:endParaRPr sz="36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2025-07-04T06:52:10Z</dcterms:created>
  <dc:creator>MUTHUI WA MWANGI</dc:creator>
</cp:coreProperties>
</file>